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charts/chart1.xml" ContentType="application/vnd.openxmlformats-officedocument.drawingml.chart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charts/chart2.xml" ContentType="application/vnd.openxmlformats-officedocument.drawingml.chart+xml"/>
  <Override PartName="/ppt/notesSlides/notesSlide14.xml" ContentType="application/vnd.openxmlformats-officedocument.presentationml.notesSlide+xml"/>
  <Override PartName="/ppt/charts/chart3.xml" ContentType="application/vnd.openxmlformats-officedocument.drawingml.chart+xml"/>
  <Override PartName="/ppt/notesSlides/notesSlide15.xml" ContentType="application/vnd.openxmlformats-officedocument.presentationml.notesSlide+xml"/>
  <Override PartName="/ppt/charts/chart4.xml" ContentType="application/vnd.openxmlformats-officedocument.drawingml.chart+xml"/>
  <Override PartName="/ppt/notesSlides/notesSlide16.xml" ContentType="application/vnd.openxmlformats-officedocument.presentationml.notesSlide+xml"/>
  <Override PartName="/ppt/charts/chart5.xml" ContentType="application/vnd.openxmlformats-officedocument.drawingml.chart+xml"/>
  <Override PartName="/ppt/notesSlides/notesSlide17.xml" ContentType="application/vnd.openxmlformats-officedocument.presentationml.notesSlide+xml"/>
  <Override PartName="/ppt/charts/chart6.xml" ContentType="application/vnd.openxmlformats-officedocument.drawingml.chart+xml"/>
  <Override PartName="/ppt/notesSlides/notesSlide18.xml" ContentType="application/vnd.openxmlformats-officedocument.presentationml.notesSlide+xml"/>
  <Override PartName="/ppt/charts/chart7.xml" ContentType="application/vnd.openxmlformats-officedocument.drawingml.chart+xml"/>
  <Override PartName="/ppt/notesSlides/notesSlide19.xml" ContentType="application/vnd.openxmlformats-officedocument.presentationml.notesSlide+xml"/>
  <Override PartName="/ppt/charts/chart8.xml" ContentType="application/vnd.openxmlformats-officedocument.drawingml.chart+xml"/>
  <Override PartName="/ppt/notesSlides/notesSlide20.xml" ContentType="application/vnd.openxmlformats-officedocument.presentationml.notesSlide+xml"/>
  <Override PartName="/ppt/charts/chart9.xml" ContentType="application/vnd.openxmlformats-officedocument.drawingml.chart+xml"/>
  <Override PartName="/ppt/notesSlides/notesSlide21.xml" ContentType="application/vnd.openxmlformats-officedocument.presentationml.notesSlide+xml"/>
  <Override PartName="/ppt/charts/chart10.xml" ContentType="application/vnd.openxmlformats-officedocument.drawingml.chart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2"/>
  </p:sldMasterIdLst>
  <p:notesMasterIdLst>
    <p:notesMasterId r:id="rId28"/>
  </p:notesMasterIdLst>
  <p:handoutMasterIdLst>
    <p:handoutMasterId r:id="rId29"/>
  </p:handout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78" r:id="rId12"/>
    <p:sldId id="265" r:id="rId13"/>
    <p:sldId id="266" r:id="rId14"/>
    <p:sldId id="267" r:id="rId15"/>
    <p:sldId id="268" r:id="rId16"/>
    <p:sldId id="269" r:id="rId17"/>
    <p:sldId id="270" r:id="rId18"/>
    <p:sldId id="271" r:id="rId19"/>
    <p:sldId id="272" r:id="rId20"/>
    <p:sldId id="273" r:id="rId21"/>
    <p:sldId id="274" r:id="rId22"/>
    <p:sldId id="275" r:id="rId23"/>
    <p:sldId id="276" r:id="rId24"/>
    <p:sldId id="277" r:id="rId25"/>
    <p:sldId id="279" r:id="rId26"/>
    <p:sldId id="280" r:id="rId2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050"/>
    <a:srgbClr val="A50021"/>
    <a:srgbClr val="FF3300"/>
    <a:srgbClr val="FFFF66"/>
    <a:srgbClr val="66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2833802-FEF1-4C79-8D5D-14CF1EAF98D9}" styleName="Светлый стиль 2 - акцент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5DA37D80-6434-44D0-A028-1B22A696006F}" styleName="Светлый стиль 3 - акцент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85BE263C-DBD7-4A20-BB59-AAB30ACAA65A}" styleName="Средний стиль 3 - акцент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3508" autoAdjust="0"/>
  </p:normalViewPr>
  <p:slideViewPr>
    <p:cSldViewPr>
      <p:cViewPr>
        <p:scale>
          <a:sx n="60" d="100"/>
          <a:sy n="60" d="100"/>
        </p:scale>
        <p:origin x="-1554" y="-19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81" d="100"/>
          <a:sy n="81" d="100"/>
        </p:scale>
        <p:origin x="-2088" y="-78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tableStyles" Target="tableStyles.xml"/><Relationship Id="rId2" Type="http://schemas.openxmlformats.org/officeDocument/2006/relationships/slideMaster" Target="slideMasters/slideMaster1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handoutMaster" Target="handoutMasters/handout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4.1038381056539078E-2"/>
                  <c:y val="-3.505093503937008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5.4045218217343843E-2"/>
                  <c:y val="-5.95263287401574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0600774225901507E-2"/>
                  <c:y val="1.369365157480314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Не доверяют</c:v>
                </c:pt>
                <c:pt idx="1">
                  <c:v>Нейтральное отношение </c:v>
                </c:pt>
                <c:pt idx="2">
                  <c:v>Доверяют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0.08</c:v>
                </c:pt>
                <c:pt idx="1">
                  <c:v>0.26</c:v>
                </c:pt>
                <c:pt idx="2">
                  <c:v>0.66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17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9.2218452913116158E-2"/>
          <c:y val="0.22414799716131314"/>
          <c:w val="0.83654091673359887"/>
          <c:h val="0.6818961725341175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-2.6352339715222627E-2"/>
                  <c:y val="-0.1653103251572150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4.2984989982539128E-2"/>
                  <c:y val="-4.110937786957911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9.9956984451771994E-2"/>
                  <c:y val="-3.459791315704150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Не доверяю</c:v>
                </c:pt>
                <c:pt idx="1">
                  <c:v>Отношусь нейтрально</c:v>
                </c:pt>
                <c:pt idx="2">
                  <c:v>Доверяю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0.55000000000000004</c:v>
                </c:pt>
                <c:pt idx="1">
                  <c:v>0.31</c:v>
                </c:pt>
                <c:pt idx="2">
                  <c:v>0.14000000000000001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4.1038381056539078E-2"/>
                  <c:y val="-3.505093503937008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5.4045218217343843E-2"/>
                  <c:y val="-5.95263287401574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0600774225901507E-2"/>
                  <c:y val="1.369365157480314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Доверяю</c:v>
                </c:pt>
                <c:pt idx="1">
                  <c:v>Отношусь нейтрально</c:v>
                </c:pt>
                <c:pt idx="2">
                  <c:v>Не доверяю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0.63</c:v>
                </c:pt>
                <c:pt idx="1">
                  <c:v>0.28999999999999998</c:v>
                </c:pt>
                <c:pt idx="2">
                  <c:v>0.08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4.1038381056539078E-2"/>
                  <c:y val="-3.505093503937008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5.4045218217343843E-2"/>
                  <c:y val="-5.95263287401574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0600774225901507E-2"/>
                  <c:y val="1.369365157480314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Не доверяю</c:v>
                </c:pt>
                <c:pt idx="1">
                  <c:v>Отношусь нейтрально</c:v>
                </c:pt>
                <c:pt idx="2">
                  <c:v>Доверяю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0.1</c:v>
                </c:pt>
                <c:pt idx="1">
                  <c:v>0.28999999999999998</c:v>
                </c:pt>
                <c:pt idx="2">
                  <c:v>0.61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4.1038381056539078E-2"/>
                  <c:y val="-3.505093503937008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5.4045218217343843E-2"/>
                  <c:y val="-5.95263287401574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0600774225901507E-2"/>
                  <c:y val="1.369365157480314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Не доверяю</c:v>
                </c:pt>
                <c:pt idx="1">
                  <c:v>Отношусь нейтрально</c:v>
                </c:pt>
                <c:pt idx="2">
                  <c:v>Доверяю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0.18</c:v>
                </c:pt>
                <c:pt idx="1">
                  <c:v>0.23</c:v>
                </c:pt>
                <c:pt idx="2">
                  <c:v>0.59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4.1038381056539078E-2"/>
                  <c:y val="-3.505093503937008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5.4045218217343843E-2"/>
                  <c:y val="-5.95263287401574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0600774225901507E-2"/>
                  <c:y val="1.369365157480314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Не доверяю</c:v>
                </c:pt>
                <c:pt idx="1">
                  <c:v>Отношусь нейтрально</c:v>
                </c:pt>
                <c:pt idx="2">
                  <c:v>Доверяю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0.22</c:v>
                </c:pt>
                <c:pt idx="1">
                  <c:v>0.4</c:v>
                </c:pt>
                <c:pt idx="2">
                  <c:v>0.38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6.9836178360295029E-2"/>
                  <c:y val="-9.751491732400099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3.7429988087420776E-2"/>
                  <c:y val="1.028647279931859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7376722278710601E-2"/>
                  <c:y val="-5.97934141576861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Не доверяю</c:v>
                </c:pt>
                <c:pt idx="1">
                  <c:v>Отношусь нейтрально</c:v>
                </c:pt>
                <c:pt idx="2">
                  <c:v>Доверяю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0.39</c:v>
                </c:pt>
                <c:pt idx="1">
                  <c:v>0.37</c:v>
                </c:pt>
                <c:pt idx="2">
                  <c:v>0.24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6.9836178360295029E-2"/>
                  <c:y val="-9.751491732400099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3.7429988087420776E-2"/>
                  <c:y val="1.028647279931859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7376722278710601E-2"/>
                  <c:y val="-5.97934141576861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Не доверяю</c:v>
                </c:pt>
                <c:pt idx="1">
                  <c:v>Отношусь нейтрально</c:v>
                </c:pt>
                <c:pt idx="2">
                  <c:v>Доверяю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0.45</c:v>
                </c:pt>
                <c:pt idx="1">
                  <c:v>0.37</c:v>
                </c:pt>
                <c:pt idx="2">
                  <c:v>0.18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9.2218452913116158E-2"/>
          <c:y val="0.22414799716131314"/>
          <c:w val="0.83654091673359887"/>
          <c:h val="0.6818961725341175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6.9836178360295029E-2"/>
                  <c:y val="-9.751491732400099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-3.7429988087420776E-2"/>
                  <c:y val="1.028647279931859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-5.7376722278710601E-2"/>
                  <c:y val="-5.97934141576861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Не доверяю</c:v>
                </c:pt>
                <c:pt idx="1">
                  <c:v>Отношусь нейтрально</c:v>
                </c:pt>
                <c:pt idx="2">
                  <c:v>Доверяю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0.48</c:v>
                </c:pt>
                <c:pt idx="1">
                  <c:v>0.32</c:v>
                </c:pt>
                <c:pt idx="2">
                  <c:v>0.2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23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9.2218452913116158E-2"/>
          <c:y val="0.22414799716131314"/>
          <c:w val="0.83654091673359887"/>
          <c:h val="0.6818961725341175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spPr>
            <a:solidFill>
              <a:schemeClr val="accent2">
                <a:lumMod val="40000"/>
                <a:lumOff val="60000"/>
              </a:schemeClr>
            </a:solidFill>
          </c:spPr>
          <c:dPt>
            <c:idx val="0"/>
            <c:bubble3D val="0"/>
            <c:spPr>
              <a:solidFill>
                <a:srgbClr val="C00000"/>
              </a:solidFill>
            </c:spPr>
          </c:dPt>
          <c:dPt>
            <c:idx val="1"/>
            <c:bubble3D val="0"/>
            <c:spPr>
              <a:solidFill>
                <a:schemeClr val="accent6">
                  <a:lumMod val="60000"/>
                  <a:lumOff val="40000"/>
                </a:schemeClr>
              </a:solidFill>
            </c:spPr>
          </c:dPt>
          <c:dPt>
            <c:idx val="2"/>
            <c:bubble3D val="0"/>
            <c:spPr>
              <a:solidFill>
                <a:srgbClr val="FFC000"/>
              </a:solidFill>
            </c:spPr>
          </c:dPt>
          <c:dLbls>
            <c:dLbl>
              <c:idx val="0"/>
              <c:layout>
                <c:manualLayout>
                  <c:x val="-2.6352339715222627E-2"/>
                  <c:y val="-0.1653103251572150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"/>
              <c:layout>
                <c:manualLayout>
                  <c:x val="4.2984989982539128E-2"/>
                  <c:y val="-4.110937786957911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layout>
                <c:manualLayout>
                  <c:x val="9.9956984451771994E-2"/>
                  <c:y val="-3.459791315704150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</c:dLbls>
          <c:cat>
            <c:strRef>
              <c:f>Лист1!$A$2:$A$4</c:f>
              <c:strCache>
                <c:ptCount val="3"/>
                <c:pt idx="0">
                  <c:v>Не доверяю</c:v>
                </c:pt>
                <c:pt idx="1">
                  <c:v>Отношусь нейтрально</c:v>
                </c:pt>
                <c:pt idx="2">
                  <c:v>Доверяю</c:v>
                </c:pt>
              </c:strCache>
            </c:strRef>
          </c:cat>
          <c:val>
            <c:numRef>
              <c:f>Лист1!$B$2:$B$4</c:f>
              <c:numCache>
                <c:formatCode>0%</c:formatCode>
                <c:ptCount val="3"/>
                <c:pt idx="0">
                  <c:v>0.24</c:v>
                </c:pt>
                <c:pt idx="1">
                  <c:v>0.32</c:v>
                </c:pt>
                <c:pt idx="2">
                  <c:v>0.44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t"/>
      <c:layout/>
      <c:overlay val="0"/>
    </c:legend>
    <c:plotVisOnly val="1"/>
    <c:dispBlanksAs val="gap"/>
    <c:showDLblsOverMax val="0"/>
  </c:chart>
  <c:spPr>
    <a:ln>
      <a:solidFill>
        <a:schemeClr val="tx1"/>
      </a:solidFill>
    </a:ln>
  </c:spPr>
  <c:txPr>
    <a:bodyPr/>
    <a:lstStyle/>
    <a:p>
      <a:pPr>
        <a:defRPr sz="2000"/>
      </a:pPr>
      <a:endParaRPr lang="ru-RU"/>
    </a:p>
  </c:tx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721B00-6FC2-41C5-8CC8-B9EEA04C504C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3498FED-E309-4234-8533-7FE78C07775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363882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64F934-0B1F-4A2D-B327-660F7F58F120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4592BD-A84E-44A3-8DF7-E6ED0C1DA78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61230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19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20</a:t>
            </a:fld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21</a:t>
            </a:fld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22</a:t>
            </a:fld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23</a:t>
            </a:fld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24</a:t>
            </a:fld>
            <a:endParaRPr lang="en-U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25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04592BD-A84E-44A3-8DF7-E6ED0C1DA784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Rectangle 44"/>
          <p:cNvSpPr/>
          <p:nvPr userDrawn="1"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44" name="Group 43"/>
          <p:cNvGrpSpPr/>
          <p:nvPr userDrawn="1"/>
        </p:nvGrpSpPr>
        <p:grpSpPr>
          <a:xfrm>
            <a:off x="0" y="2267858"/>
            <a:ext cx="4191000" cy="4590144"/>
            <a:chOff x="-1" y="1600199"/>
            <a:chExt cx="4501019" cy="5257801"/>
          </a:xfrm>
        </p:grpSpPr>
        <p:sp>
          <p:nvSpPr>
            <p:cNvPr id="39" name="Freeform 7"/>
            <p:cNvSpPr>
              <a:spLocks/>
            </p:cNvSpPr>
            <p:nvPr userDrawn="1"/>
          </p:nvSpPr>
          <p:spPr bwMode="auto">
            <a:xfrm>
              <a:off x="-1" y="1600199"/>
              <a:ext cx="4127498" cy="251460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24" y="18"/>
                </a:cxn>
                <a:cxn ang="0">
                  <a:pos x="246" y="40"/>
                </a:cxn>
                <a:cxn ang="0">
                  <a:pos x="365" y="64"/>
                </a:cxn>
                <a:cxn ang="0">
                  <a:pos x="596" y="127"/>
                </a:cxn>
                <a:cxn ang="0">
                  <a:pos x="815" y="200"/>
                </a:cxn>
                <a:cxn ang="0">
                  <a:pos x="1025" y="286"/>
                </a:cxn>
                <a:cxn ang="0">
                  <a:pos x="1223" y="380"/>
                </a:cxn>
                <a:cxn ang="0">
                  <a:pos x="1411" y="482"/>
                </a:cxn>
                <a:cxn ang="0">
                  <a:pos x="1588" y="591"/>
                </a:cxn>
                <a:cxn ang="0">
                  <a:pos x="1753" y="707"/>
                </a:cxn>
                <a:cxn ang="0">
                  <a:pos x="1907" y="824"/>
                </a:cxn>
                <a:cxn ang="0">
                  <a:pos x="2047" y="946"/>
                </a:cxn>
                <a:cxn ang="0">
                  <a:pos x="2177" y="1066"/>
                </a:cxn>
                <a:cxn ang="0">
                  <a:pos x="2293" y="1189"/>
                </a:cxn>
                <a:cxn ang="0">
                  <a:pos x="2397" y="1308"/>
                </a:cxn>
                <a:cxn ang="0">
                  <a:pos x="2488" y="1423"/>
                </a:cxn>
                <a:cxn ang="0">
                  <a:pos x="2565" y="1534"/>
                </a:cxn>
                <a:cxn ang="0">
                  <a:pos x="2600" y="1587"/>
                </a:cxn>
                <a:cxn ang="0">
                  <a:pos x="2535" y="1522"/>
                </a:cxn>
                <a:cxn ang="0">
                  <a:pos x="2455" y="1451"/>
                </a:cxn>
                <a:cxn ang="0">
                  <a:pos x="2359" y="1375"/>
                </a:cxn>
                <a:cxn ang="0">
                  <a:pos x="2247" y="1294"/>
                </a:cxn>
                <a:cxn ang="0">
                  <a:pos x="2119" y="1215"/>
                </a:cxn>
                <a:cxn ang="0">
                  <a:pos x="1981" y="1134"/>
                </a:cxn>
                <a:cxn ang="0">
                  <a:pos x="1827" y="1058"/>
                </a:cxn>
                <a:cxn ang="0">
                  <a:pos x="1662" y="986"/>
                </a:cxn>
                <a:cxn ang="0">
                  <a:pos x="1486" y="921"/>
                </a:cxn>
                <a:cxn ang="0">
                  <a:pos x="1299" y="865"/>
                </a:cxn>
                <a:cxn ang="0">
                  <a:pos x="1103" y="819"/>
                </a:cxn>
                <a:cxn ang="0">
                  <a:pos x="896" y="787"/>
                </a:cxn>
                <a:cxn ang="0">
                  <a:pos x="791" y="776"/>
                </a:cxn>
                <a:cxn ang="0">
                  <a:pos x="683" y="769"/>
                </a:cxn>
                <a:cxn ang="0">
                  <a:pos x="573" y="768"/>
                </a:cxn>
                <a:cxn ang="0">
                  <a:pos x="462" y="769"/>
                </a:cxn>
                <a:cxn ang="0">
                  <a:pos x="348" y="776"/>
                </a:cxn>
                <a:cxn ang="0">
                  <a:pos x="234" y="787"/>
                </a:cxn>
                <a:cxn ang="0">
                  <a:pos x="117" y="806"/>
                </a:cxn>
                <a:cxn ang="0">
                  <a:pos x="0" y="827"/>
                </a:cxn>
                <a:cxn ang="0">
                  <a:pos x="0" y="0"/>
                </a:cxn>
              </a:cxnLst>
              <a:rect l="0" t="0" r="r" b="b"/>
              <a:pathLst>
                <a:path w="2600" h="1587">
                  <a:moveTo>
                    <a:pt x="0" y="0"/>
                  </a:moveTo>
                  <a:lnTo>
                    <a:pt x="0" y="0"/>
                  </a:lnTo>
                  <a:lnTo>
                    <a:pt x="63" y="8"/>
                  </a:lnTo>
                  <a:lnTo>
                    <a:pt x="124" y="18"/>
                  </a:lnTo>
                  <a:lnTo>
                    <a:pt x="185" y="28"/>
                  </a:lnTo>
                  <a:lnTo>
                    <a:pt x="246" y="40"/>
                  </a:lnTo>
                  <a:lnTo>
                    <a:pt x="305" y="53"/>
                  </a:lnTo>
                  <a:lnTo>
                    <a:pt x="365" y="64"/>
                  </a:lnTo>
                  <a:lnTo>
                    <a:pt x="480" y="94"/>
                  </a:lnTo>
                  <a:lnTo>
                    <a:pt x="596" y="127"/>
                  </a:lnTo>
                  <a:lnTo>
                    <a:pt x="706" y="162"/>
                  </a:lnTo>
                  <a:lnTo>
                    <a:pt x="815" y="200"/>
                  </a:lnTo>
                  <a:lnTo>
                    <a:pt x="921" y="241"/>
                  </a:lnTo>
                  <a:lnTo>
                    <a:pt x="1025" y="286"/>
                  </a:lnTo>
                  <a:lnTo>
                    <a:pt x="1126" y="330"/>
                  </a:lnTo>
                  <a:lnTo>
                    <a:pt x="1223" y="380"/>
                  </a:lnTo>
                  <a:lnTo>
                    <a:pt x="1319" y="429"/>
                  </a:lnTo>
                  <a:lnTo>
                    <a:pt x="1411" y="482"/>
                  </a:lnTo>
                  <a:lnTo>
                    <a:pt x="1502" y="537"/>
                  </a:lnTo>
                  <a:lnTo>
                    <a:pt x="1588" y="591"/>
                  </a:lnTo>
                  <a:lnTo>
                    <a:pt x="1672" y="649"/>
                  </a:lnTo>
                  <a:lnTo>
                    <a:pt x="1753" y="707"/>
                  </a:lnTo>
                  <a:lnTo>
                    <a:pt x="1831" y="764"/>
                  </a:lnTo>
                  <a:lnTo>
                    <a:pt x="1907" y="824"/>
                  </a:lnTo>
                  <a:lnTo>
                    <a:pt x="1979" y="885"/>
                  </a:lnTo>
                  <a:lnTo>
                    <a:pt x="2047" y="946"/>
                  </a:lnTo>
                  <a:lnTo>
                    <a:pt x="2113" y="1005"/>
                  </a:lnTo>
                  <a:lnTo>
                    <a:pt x="2177" y="1066"/>
                  </a:lnTo>
                  <a:lnTo>
                    <a:pt x="2237" y="1128"/>
                  </a:lnTo>
                  <a:lnTo>
                    <a:pt x="2293" y="1189"/>
                  </a:lnTo>
                  <a:lnTo>
                    <a:pt x="2347" y="1248"/>
                  </a:lnTo>
                  <a:lnTo>
                    <a:pt x="2397" y="1308"/>
                  </a:lnTo>
                  <a:lnTo>
                    <a:pt x="2445" y="1365"/>
                  </a:lnTo>
                  <a:lnTo>
                    <a:pt x="2488" y="1423"/>
                  </a:lnTo>
                  <a:lnTo>
                    <a:pt x="2529" y="1479"/>
                  </a:lnTo>
                  <a:lnTo>
                    <a:pt x="2565" y="1534"/>
                  </a:lnTo>
                  <a:lnTo>
                    <a:pt x="2600" y="1587"/>
                  </a:lnTo>
                  <a:lnTo>
                    <a:pt x="2600" y="1587"/>
                  </a:lnTo>
                  <a:lnTo>
                    <a:pt x="2570" y="1555"/>
                  </a:lnTo>
                  <a:lnTo>
                    <a:pt x="2535" y="1522"/>
                  </a:lnTo>
                  <a:lnTo>
                    <a:pt x="2497" y="1487"/>
                  </a:lnTo>
                  <a:lnTo>
                    <a:pt x="2455" y="1451"/>
                  </a:lnTo>
                  <a:lnTo>
                    <a:pt x="2408" y="1413"/>
                  </a:lnTo>
                  <a:lnTo>
                    <a:pt x="2359" y="1375"/>
                  </a:lnTo>
                  <a:lnTo>
                    <a:pt x="2304" y="1336"/>
                  </a:lnTo>
                  <a:lnTo>
                    <a:pt x="2247" y="1294"/>
                  </a:lnTo>
                  <a:lnTo>
                    <a:pt x="2185" y="1255"/>
                  </a:lnTo>
                  <a:lnTo>
                    <a:pt x="2119" y="1215"/>
                  </a:lnTo>
                  <a:lnTo>
                    <a:pt x="2052" y="1174"/>
                  </a:lnTo>
                  <a:lnTo>
                    <a:pt x="1981" y="1134"/>
                  </a:lnTo>
                  <a:lnTo>
                    <a:pt x="1905" y="1096"/>
                  </a:lnTo>
                  <a:lnTo>
                    <a:pt x="1827" y="1058"/>
                  </a:lnTo>
                  <a:lnTo>
                    <a:pt x="1746" y="1020"/>
                  </a:lnTo>
                  <a:lnTo>
                    <a:pt x="1662" y="986"/>
                  </a:lnTo>
                  <a:lnTo>
                    <a:pt x="1576" y="953"/>
                  </a:lnTo>
                  <a:lnTo>
                    <a:pt x="1486" y="921"/>
                  </a:lnTo>
                  <a:lnTo>
                    <a:pt x="1393" y="891"/>
                  </a:lnTo>
                  <a:lnTo>
                    <a:pt x="1299" y="865"/>
                  </a:lnTo>
                  <a:lnTo>
                    <a:pt x="1202" y="840"/>
                  </a:lnTo>
                  <a:lnTo>
                    <a:pt x="1103" y="819"/>
                  </a:lnTo>
                  <a:lnTo>
                    <a:pt x="1000" y="801"/>
                  </a:lnTo>
                  <a:lnTo>
                    <a:pt x="896" y="787"/>
                  </a:lnTo>
                  <a:lnTo>
                    <a:pt x="843" y="781"/>
                  </a:lnTo>
                  <a:lnTo>
                    <a:pt x="791" y="776"/>
                  </a:lnTo>
                  <a:lnTo>
                    <a:pt x="738" y="773"/>
                  </a:lnTo>
                  <a:lnTo>
                    <a:pt x="683" y="769"/>
                  </a:lnTo>
                  <a:lnTo>
                    <a:pt x="629" y="768"/>
                  </a:lnTo>
                  <a:lnTo>
                    <a:pt x="573" y="768"/>
                  </a:lnTo>
                  <a:lnTo>
                    <a:pt x="518" y="768"/>
                  </a:lnTo>
                  <a:lnTo>
                    <a:pt x="462" y="769"/>
                  </a:lnTo>
                  <a:lnTo>
                    <a:pt x="406" y="773"/>
                  </a:lnTo>
                  <a:lnTo>
                    <a:pt x="348" y="776"/>
                  </a:lnTo>
                  <a:lnTo>
                    <a:pt x="292" y="781"/>
                  </a:lnTo>
                  <a:lnTo>
                    <a:pt x="234" y="787"/>
                  </a:lnTo>
                  <a:lnTo>
                    <a:pt x="177" y="796"/>
                  </a:lnTo>
                  <a:lnTo>
                    <a:pt x="117" y="806"/>
                  </a:lnTo>
                  <a:lnTo>
                    <a:pt x="59" y="816"/>
                  </a:lnTo>
                  <a:lnTo>
                    <a:pt x="0" y="827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8"/>
            <p:cNvSpPr>
              <a:spLocks/>
            </p:cNvSpPr>
            <p:nvPr userDrawn="1"/>
          </p:nvSpPr>
          <p:spPr bwMode="auto">
            <a:xfrm>
              <a:off x="-1" y="3581398"/>
              <a:ext cx="1600200" cy="3276599"/>
            </a:xfrm>
            <a:custGeom>
              <a:avLst/>
              <a:gdLst/>
              <a:ahLst/>
              <a:cxnLst>
                <a:cxn ang="0">
                  <a:pos x="0" y="776"/>
                </a:cxn>
                <a:cxn ang="0">
                  <a:pos x="0" y="776"/>
                </a:cxn>
                <a:cxn ang="0">
                  <a:pos x="38" y="703"/>
                </a:cxn>
                <a:cxn ang="0">
                  <a:pos x="78" y="634"/>
                </a:cxn>
                <a:cxn ang="0">
                  <a:pos x="119" y="566"/>
                </a:cxn>
                <a:cxn ang="0">
                  <a:pos x="162" y="502"/>
                </a:cxn>
                <a:cxn ang="0">
                  <a:pos x="208" y="441"/>
                </a:cxn>
                <a:cxn ang="0">
                  <a:pos x="256" y="381"/>
                </a:cxn>
                <a:cxn ang="0">
                  <a:pos x="305" y="327"/>
                </a:cxn>
                <a:cxn ang="0">
                  <a:pos x="330" y="300"/>
                </a:cxn>
                <a:cxn ang="0">
                  <a:pos x="357" y="274"/>
                </a:cxn>
                <a:cxn ang="0">
                  <a:pos x="385" y="249"/>
                </a:cxn>
                <a:cxn ang="0">
                  <a:pos x="411" y="226"/>
                </a:cxn>
                <a:cxn ang="0">
                  <a:pos x="439" y="203"/>
                </a:cxn>
                <a:cxn ang="0">
                  <a:pos x="469" y="182"/>
                </a:cxn>
                <a:cxn ang="0">
                  <a:pos x="497" y="160"/>
                </a:cxn>
                <a:cxn ang="0">
                  <a:pos x="527" y="140"/>
                </a:cxn>
                <a:cxn ang="0">
                  <a:pos x="558" y="122"/>
                </a:cxn>
                <a:cxn ang="0">
                  <a:pos x="588" y="104"/>
                </a:cxn>
                <a:cxn ang="0">
                  <a:pos x="619" y="87"/>
                </a:cxn>
                <a:cxn ang="0">
                  <a:pos x="652" y="71"/>
                </a:cxn>
                <a:cxn ang="0">
                  <a:pos x="685" y="56"/>
                </a:cxn>
                <a:cxn ang="0">
                  <a:pos x="718" y="43"/>
                </a:cxn>
                <a:cxn ang="0">
                  <a:pos x="751" y="31"/>
                </a:cxn>
                <a:cxn ang="0">
                  <a:pos x="786" y="20"/>
                </a:cxn>
                <a:cxn ang="0">
                  <a:pos x="822" y="10"/>
                </a:cxn>
                <a:cxn ang="0">
                  <a:pos x="857" y="0"/>
                </a:cxn>
                <a:cxn ang="0">
                  <a:pos x="857" y="0"/>
                </a:cxn>
                <a:cxn ang="0">
                  <a:pos x="806" y="46"/>
                </a:cxn>
                <a:cxn ang="0">
                  <a:pos x="754" y="94"/>
                </a:cxn>
                <a:cxn ang="0">
                  <a:pos x="706" y="144"/>
                </a:cxn>
                <a:cxn ang="0">
                  <a:pos x="660" y="196"/>
                </a:cxn>
                <a:cxn ang="0">
                  <a:pos x="617" y="249"/>
                </a:cxn>
                <a:cxn ang="0">
                  <a:pos x="576" y="304"/>
                </a:cxn>
                <a:cxn ang="0">
                  <a:pos x="536" y="362"/>
                </a:cxn>
                <a:cxn ang="0">
                  <a:pos x="498" y="419"/>
                </a:cxn>
                <a:cxn ang="0">
                  <a:pos x="462" y="479"/>
                </a:cxn>
                <a:cxn ang="0">
                  <a:pos x="429" y="538"/>
                </a:cxn>
                <a:cxn ang="0">
                  <a:pos x="398" y="601"/>
                </a:cxn>
                <a:cxn ang="0">
                  <a:pos x="368" y="664"/>
                </a:cxn>
                <a:cxn ang="0">
                  <a:pos x="340" y="728"/>
                </a:cxn>
                <a:cxn ang="0">
                  <a:pos x="315" y="792"/>
                </a:cxn>
                <a:cxn ang="0">
                  <a:pos x="291" y="858"/>
                </a:cxn>
                <a:cxn ang="0">
                  <a:pos x="269" y="925"/>
                </a:cxn>
                <a:cxn ang="0">
                  <a:pos x="249" y="992"/>
                </a:cxn>
                <a:cxn ang="0">
                  <a:pos x="229" y="1060"/>
                </a:cxn>
                <a:cxn ang="0">
                  <a:pos x="213" y="1128"/>
                </a:cxn>
                <a:cxn ang="0">
                  <a:pos x="198" y="1197"/>
                </a:cxn>
                <a:cxn ang="0">
                  <a:pos x="185" y="1266"/>
                </a:cxn>
                <a:cxn ang="0">
                  <a:pos x="173" y="1336"/>
                </a:cxn>
                <a:cxn ang="0">
                  <a:pos x="162" y="1405"/>
                </a:cxn>
                <a:cxn ang="0">
                  <a:pos x="154" y="1474"/>
                </a:cxn>
                <a:cxn ang="0">
                  <a:pos x="147" y="1544"/>
                </a:cxn>
                <a:cxn ang="0">
                  <a:pos x="140" y="1613"/>
                </a:cxn>
                <a:cxn ang="0">
                  <a:pos x="137" y="1682"/>
                </a:cxn>
                <a:cxn ang="0">
                  <a:pos x="134" y="1752"/>
                </a:cxn>
                <a:cxn ang="0">
                  <a:pos x="132" y="1821"/>
                </a:cxn>
                <a:cxn ang="0">
                  <a:pos x="132" y="1889"/>
                </a:cxn>
                <a:cxn ang="0">
                  <a:pos x="134" y="1956"/>
                </a:cxn>
                <a:cxn ang="0">
                  <a:pos x="135" y="2024"/>
                </a:cxn>
                <a:cxn ang="0">
                  <a:pos x="0" y="2024"/>
                </a:cxn>
                <a:cxn ang="0">
                  <a:pos x="0" y="776"/>
                </a:cxn>
                <a:cxn ang="0">
                  <a:pos x="0" y="776"/>
                </a:cxn>
              </a:cxnLst>
              <a:rect l="0" t="0" r="r" b="b"/>
              <a:pathLst>
                <a:path w="857" h="2024">
                  <a:moveTo>
                    <a:pt x="0" y="776"/>
                  </a:moveTo>
                  <a:lnTo>
                    <a:pt x="0" y="776"/>
                  </a:lnTo>
                  <a:lnTo>
                    <a:pt x="38" y="703"/>
                  </a:lnTo>
                  <a:lnTo>
                    <a:pt x="78" y="634"/>
                  </a:lnTo>
                  <a:lnTo>
                    <a:pt x="119" y="566"/>
                  </a:lnTo>
                  <a:lnTo>
                    <a:pt x="162" y="502"/>
                  </a:lnTo>
                  <a:lnTo>
                    <a:pt x="208" y="441"/>
                  </a:lnTo>
                  <a:lnTo>
                    <a:pt x="256" y="381"/>
                  </a:lnTo>
                  <a:lnTo>
                    <a:pt x="305" y="327"/>
                  </a:lnTo>
                  <a:lnTo>
                    <a:pt x="330" y="300"/>
                  </a:lnTo>
                  <a:lnTo>
                    <a:pt x="357" y="274"/>
                  </a:lnTo>
                  <a:lnTo>
                    <a:pt x="385" y="249"/>
                  </a:lnTo>
                  <a:lnTo>
                    <a:pt x="411" y="226"/>
                  </a:lnTo>
                  <a:lnTo>
                    <a:pt x="439" y="203"/>
                  </a:lnTo>
                  <a:lnTo>
                    <a:pt x="469" y="182"/>
                  </a:lnTo>
                  <a:lnTo>
                    <a:pt x="497" y="160"/>
                  </a:lnTo>
                  <a:lnTo>
                    <a:pt x="527" y="140"/>
                  </a:lnTo>
                  <a:lnTo>
                    <a:pt x="558" y="122"/>
                  </a:lnTo>
                  <a:lnTo>
                    <a:pt x="588" y="104"/>
                  </a:lnTo>
                  <a:lnTo>
                    <a:pt x="619" y="87"/>
                  </a:lnTo>
                  <a:lnTo>
                    <a:pt x="652" y="71"/>
                  </a:lnTo>
                  <a:lnTo>
                    <a:pt x="685" y="56"/>
                  </a:lnTo>
                  <a:lnTo>
                    <a:pt x="718" y="43"/>
                  </a:lnTo>
                  <a:lnTo>
                    <a:pt x="751" y="31"/>
                  </a:lnTo>
                  <a:lnTo>
                    <a:pt x="786" y="20"/>
                  </a:lnTo>
                  <a:lnTo>
                    <a:pt x="822" y="10"/>
                  </a:lnTo>
                  <a:lnTo>
                    <a:pt x="857" y="0"/>
                  </a:lnTo>
                  <a:lnTo>
                    <a:pt x="857" y="0"/>
                  </a:lnTo>
                  <a:lnTo>
                    <a:pt x="806" y="46"/>
                  </a:lnTo>
                  <a:lnTo>
                    <a:pt x="754" y="94"/>
                  </a:lnTo>
                  <a:lnTo>
                    <a:pt x="706" y="144"/>
                  </a:lnTo>
                  <a:lnTo>
                    <a:pt x="660" y="196"/>
                  </a:lnTo>
                  <a:lnTo>
                    <a:pt x="617" y="249"/>
                  </a:lnTo>
                  <a:lnTo>
                    <a:pt x="576" y="304"/>
                  </a:lnTo>
                  <a:lnTo>
                    <a:pt x="536" y="362"/>
                  </a:lnTo>
                  <a:lnTo>
                    <a:pt x="498" y="419"/>
                  </a:lnTo>
                  <a:lnTo>
                    <a:pt x="462" y="479"/>
                  </a:lnTo>
                  <a:lnTo>
                    <a:pt x="429" y="538"/>
                  </a:lnTo>
                  <a:lnTo>
                    <a:pt x="398" y="601"/>
                  </a:lnTo>
                  <a:lnTo>
                    <a:pt x="368" y="664"/>
                  </a:lnTo>
                  <a:lnTo>
                    <a:pt x="340" y="728"/>
                  </a:lnTo>
                  <a:lnTo>
                    <a:pt x="315" y="792"/>
                  </a:lnTo>
                  <a:lnTo>
                    <a:pt x="291" y="858"/>
                  </a:lnTo>
                  <a:lnTo>
                    <a:pt x="269" y="925"/>
                  </a:lnTo>
                  <a:lnTo>
                    <a:pt x="249" y="992"/>
                  </a:lnTo>
                  <a:lnTo>
                    <a:pt x="229" y="1060"/>
                  </a:lnTo>
                  <a:lnTo>
                    <a:pt x="213" y="1128"/>
                  </a:lnTo>
                  <a:lnTo>
                    <a:pt x="198" y="1197"/>
                  </a:lnTo>
                  <a:lnTo>
                    <a:pt x="185" y="1266"/>
                  </a:lnTo>
                  <a:lnTo>
                    <a:pt x="173" y="1336"/>
                  </a:lnTo>
                  <a:lnTo>
                    <a:pt x="162" y="1405"/>
                  </a:lnTo>
                  <a:lnTo>
                    <a:pt x="154" y="1474"/>
                  </a:lnTo>
                  <a:lnTo>
                    <a:pt x="147" y="1544"/>
                  </a:lnTo>
                  <a:lnTo>
                    <a:pt x="140" y="1613"/>
                  </a:lnTo>
                  <a:lnTo>
                    <a:pt x="137" y="1682"/>
                  </a:lnTo>
                  <a:lnTo>
                    <a:pt x="134" y="1752"/>
                  </a:lnTo>
                  <a:lnTo>
                    <a:pt x="132" y="1821"/>
                  </a:lnTo>
                  <a:lnTo>
                    <a:pt x="132" y="1889"/>
                  </a:lnTo>
                  <a:lnTo>
                    <a:pt x="134" y="1956"/>
                  </a:lnTo>
                  <a:lnTo>
                    <a:pt x="135" y="2024"/>
                  </a:lnTo>
                  <a:lnTo>
                    <a:pt x="0" y="2024"/>
                  </a:lnTo>
                  <a:lnTo>
                    <a:pt x="0" y="776"/>
                  </a:lnTo>
                  <a:lnTo>
                    <a:pt x="0" y="776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  <a:alpha val="44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9"/>
            <p:cNvSpPr>
              <a:spLocks/>
            </p:cNvSpPr>
            <p:nvPr userDrawn="1"/>
          </p:nvSpPr>
          <p:spPr bwMode="auto">
            <a:xfrm>
              <a:off x="0" y="2438399"/>
              <a:ext cx="2895599" cy="2154237"/>
            </a:xfrm>
            <a:custGeom>
              <a:avLst/>
              <a:gdLst/>
              <a:ahLst/>
              <a:cxnLst>
                <a:cxn ang="0">
                  <a:pos x="0" y="118"/>
                </a:cxn>
                <a:cxn ang="0">
                  <a:pos x="165" y="69"/>
                </a:cxn>
                <a:cxn ang="0">
                  <a:pos x="327" y="33"/>
                </a:cxn>
                <a:cxn ang="0">
                  <a:pos x="487" y="11"/>
                </a:cxn>
                <a:cxn ang="0">
                  <a:pos x="645" y="1"/>
                </a:cxn>
                <a:cxn ang="0">
                  <a:pos x="797" y="1"/>
                </a:cxn>
                <a:cxn ang="0">
                  <a:pos x="946" y="13"/>
                </a:cxn>
                <a:cxn ang="0">
                  <a:pos x="1088" y="33"/>
                </a:cxn>
                <a:cxn ang="0">
                  <a:pos x="1225" y="62"/>
                </a:cxn>
                <a:cxn ang="0">
                  <a:pos x="1352" y="97"/>
                </a:cxn>
                <a:cxn ang="0">
                  <a:pos x="1472" y="138"/>
                </a:cxn>
                <a:cxn ang="0">
                  <a:pos x="1585" y="184"/>
                </a:cxn>
                <a:cxn ang="0">
                  <a:pos x="1685" y="236"/>
                </a:cxn>
                <a:cxn ang="0">
                  <a:pos x="1776" y="288"/>
                </a:cxn>
                <a:cxn ang="0">
                  <a:pos x="1854" y="343"/>
                </a:cxn>
                <a:cxn ang="0">
                  <a:pos x="1921" y="399"/>
                </a:cxn>
                <a:cxn ang="0">
                  <a:pos x="1974" y="455"/>
                </a:cxn>
                <a:cxn ang="0">
                  <a:pos x="1920" y="434"/>
                </a:cxn>
                <a:cxn ang="0">
                  <a:pos x="1804" y="394"/>
                </a:cxn>
                <a:cxn ang="0">
                  <a:pos x="1680" y="361"/>
                </a:cxn>
                <a:cxn ang="0">
                  <a:pos x="1548" y="338"/>
                </a:cxn>
                <a:cxn ang="0">
                  <a:pos x="1413" y="323"/>
                </a:cxn>
                <a:cxn ang="0">
                  <a:pos x="1273" y="321"/>
                </a:cxn>
                <a:cxn ang="0">
                  <a:pos x="1132" y="331"/>
                </a:cxn>
                <a:cxn ang="0">
                  <a:pos x="990" y="356"/>
                </a:cxn>
                <a:cxn ang="0">
                  <a:pos x="919" y="374"/>
                </a:cxn>
                <a:cxn ang="0">
                  <a:pos x="850" y="396"/>
                </a:cxn>
                <a:cxn ang="0">
                  <a:pos x="781" y="424"/>
                </a:cxn>
                <a:cxn ang="0">
                  <a:pos x="711" y="455"/>
                </a:cxn>
                <a:cxn ang="0">
                  <a:pos x="645" y="490"/>
                </a:cxn>
                <a:cxn ang="0">
                  <a:pos x="579" y="531"/>
                </a:cxn>
                <a:cxn ang="0">
                  <a:pos x="515" y="577"/>
                </a:cxn>
                <a:cxn ang="0">
                  <a:pos x="452" y="629"/>
                </a:cxn>
                <a:cxn ang="0">
                  <a:pos x="391" y="685"/>
                </a:cxn>
                <a:cxn ang="0">
                  <a:pos x="333" y="747"/>
                </a:cxn>
                <a:cxn ang="0">
                  <a:pos x="277" y="815"/>
                </a:cxn>
                <a:cxn ang="0">
                  <a:pos x="223" y="889"/>
                </a:cxn>
                <a:cxn ang="0">
                  <a:pos x="172" y="970"/>
                </a:cxn>
                <a:cxn ang="0">
                  <a:pos x="124" y="1056"/>
                </a:cxn>
                <a:cxn ang="0">
                  <a:pos x="79" y="1150"/>
                </a:cxn>
                <a:cxn ang="0">
                  <a:pos x="38" y="1249"/>
                </a:cxn>
                <a:cxn ang="0">
                  <a:pos x="0" y="1357"/>
                </a:cxn>
                <a:cxn ang="0">
                  <a:pos x="0" y="118"/>
                </a:cxn>
              </a:cxnLst>
              <a:rect l="0" t="0" r="r" b="b"/>
              <a:pathLst>
                <a:path w="1974" h="1357">
                  <a:moveTo>
                    <a:pt x="0" y="118"/>
                  </a:moveTo>
                  <a:lnTo>
                    <a:pt x="0" y="118"/>
                  </a:lnTo>
                  <a:lnTo>
                    <a:pt x="83" y="92"/>
                  </a:lnTo>
                  <a:lnTo>
                    <a:pt x="165" y="69"/>
                  </a:lnTo>
                  <a:lnTo>
                    <a:pt x="246" y="49"/>
                  </a:lnTo>
                  <a:lnTo>
                    <a:pt x="327" y="33"/>
                  </a:lnTo>
                  <a:lnTo>
                    <a:pt x="408" y="21"/>
                  </a:lnTo>
                  <a:lnTo>
                    <a:pt x="487" y="11"/>
                  </a:lnTo>
                  <a:lnTo>
                    <a:pt x="566" y="5"/>
                  </a:lnTo>
                  <a:lnTo>
                    <a:pt x="645" y="1"/>
                  </a:lnTo>
                  <a:lnTo>
                    <a:pt x="721" y="0"/>
                  </a:lnTo>
                  <a:lnTo>
                    <a:pt x="797" y="1"/>
                  </a:lnTo>
                  <a:lnTo>
                    <a:pt x="873" y="6"/>
                  </a:lnTo>
                  <a:lnTo>
                    <a:pt x="946" y="13"/>
                  </a:lnTo>
                  <a:lnTo>
                    <a:pt x="1018" y="23"/>
                  </a:lnTo>
                  <a:lnTo>
                    <a:pt x="1088" y="33"/>
                  </a:lnTo>
                  <a:lnTo>
                    <a:pt x="1157" y="47"/>
                  </a:lnTo>
                  <a:lnTo>
                    <a:pt x="1225" y="62"/>
                  </a:lnTo>
                  <a:lnTo>
                    <a:pt x="1289" y="79"/>
                  </a:lnTo>
                  <a:lnTo>
                    <a:pt x="1352" y="97"/>
                  </a:lnTo>
                  <a:lnTo>
                    <a:pt x="1413" y="117"/>
                  </a:lnTo>
                  <a:lnTo>
                    <a:pt x="1472" y="138"/>
                  </a:lnTo>
                  <a:lnTo>
                    <a:pt x="1530" y="161"/>
                  </a:lnTo>
                  <a:lnTo>
                    <a:pt x="1585" y="184"/>
                  </a:lnTo>
                  <a:lnTo>
                    <a:pt x="1636" y="209"/>
                  </a:lnTo>
                  <a:lnTo>
                    <a:pt x="1685" y="236"/>
                  </a:lnTo>
                  <a:lnTo>
                    <a:pt x="1732" y="262"/>
                  </a:lnTo>
                  <a:lnTo>
                    <a:pt x="1776" y="288"/>
                  </a:lnTo>
                  <a:lnTo>
                    <a:pt x="1816" y="315"/>
                  </a:lnTo>
                  <a:lnTo>
                    <a:pt x="1854" y="343"/>
                  </a:lnTo>
                  <a:lnTo>
                    <a:pt x="1888" y="371"/>
                  </a:lnTo>
                  <a:lnTo>
                    <a:pt x="1921" y="399"/>
                  </a:lnTo>
                  <a:lnTo>
                    <a:pt x="1949" y="427"/>
                  </a:lnTo>
                  <a:lnTo>
                    <a:pt x="1974" y="455"/>
                  </a:lnTo>
                  <a:lnTo>
                    <a:pt x="1974" y="455"/>
                  </a:lnTo>
                  <a:lnTo>
                    <a:pt x="1920" y="434"/>
                  </a:lnTo>
                  <a:lnTo>
                    <a:pt x="1864" y="412"/>
                  </a:lnTo>
                  <a:lnTo>
                    <a:pt x="1804" y="394"/>
                  </a:lnTo>
                  <a:lnTo>
                    <a:pt x="1743" y="376"/>
                  </a:lnTo>
                  <a:lnTo>
                    <a:pt x="1680" y="361"/>
                  </a:lnTo>
                  <a:lnTo>
                    <a:pt x="1614" y="348"/>
                  </a:lnTo>
                  <a:lnTo>
                    <a:pt x="1548" y="338"/>
                  </a:lnTo>
                  <a:lnTo>
                    <a:pt x="1481" y="330"/>
                  </a:lnTo>
                  <a:lnTo>
                    <a:pt x="1413" y="323"/>
                  </a:lnTo>
                  <a:lnTo>
                    <a:pt x="1344" y="320"/>
                  </a:lnTo>
                  <a:lnTo>
                    <a:pt x="1273" y="321"/>
                  </a:lnTo>
                  <a:lnTo>
                    <a:pt x="1203" y="325"/>
                  </a:lnTo>
                  <a:lnTo>
                    <a:pt x="1132" y="331"/>
                  </a:lnTo>
                  <a:lnTo>
                    <a:pt x="1061" y="341"/>
                  </a:lnTo>
                  <a:lnTo>
                    <a:pt x="990" y="356"/>
                  </a:lnTo>
                  <a:lnTo>
                    <a:pt x="954" y="364"/>
                  </a:lnTo>
                  <a:lnTo>
                    <a:pt x="919" y="374"/>
                  </a:lnTo>
                  <a:lnTo>
                    <a:pt x="885" y="384"/>
                  </a:lnTo>
                  <a:lnTo>
                    <a:pt x="850" y="396"/>
                  </a:lnTo>
                  <a:lnTo>
                    <a:pt x="815" y="409"/>
                  </a:lnTo>
                  <a:lnTo>
                    <a:pt x="781" y="424"/>
                  </a:lnTo>
                  <a:lnTo>
                    <a:pt x="746" y="439"/>
                  </a:lnTo>
                  <a:lnTo>
                    <a:pt x="711" y="455"/>
                  </a:lnTo>
                  <a:lnTo>
                    <a:pt x="678" y="472"/>
                  </a:lnTo>
                  <a:lnTo>
                    <a:pt x="645" y="490"/>
                  </a:lnTo>
                  <a:lnTo>
                    <a:pt x="612" y="510"/>
                  </a:lnTo>
                  <a:lnTo>
                    <a:pt x="579" y="531"/>
                  </a:lnTo>
                  <a:lnTo>
                    <a:pt x="546" y="554"/>
                  </a:lnTo>
                  <a:lnTo>
                    <a:pt x="515" y="577"/>
                  </a:lnTo>
                  <a:lnTo>
                    <a:pt x="484" y="602"/>
                  </a:lnTo>
                  <a:lnTo>
                    <a:pt x="452" y="629"/>
                  </a:lnTo>
                  <a:lnTo>
                    <a:pt x="421" y="657"/>
                  </a:lnTo>
                  <a:lnTo>
                    <a:pt x="391" y="685"/>
                  </a:lnTo>
                  <a:lnTo>
                    <a:pt x="361" y="716"/>
                  </a:lnTo>
                  <a:lnTo>
                    <a:pt x="333" y="747"/>
                  </a:lnTo>
                  <a:lnTo>
                    <a:pt x="304" y="780"/>
                  </a:lnTo>
                  <a:lnTo>
                    <a:pt x="277" y="815"/>
                  </a:lnTo>
                  <a:lnTo>
                    <a:pt x="249" y="851"/>
                  </a:lnTo>
                  <a:lnTo>
                    <a:pt x="223" y="889"/>
                  </a:lnTo>
                  <a:lnTo>
                    <a:pt x="198" y="929"/>
                  </a:lnTo>
                  <a:lnTo>
                    <a:pt x="172" y="970"/>
                  </a:lnTo>
                  <a:lnTo>
                    <a:pt x="149" y="1012"/>
                  </a:lnTo>
                  <a:lnTo>
                    <a:pt x="124" y="1056"/>
                  </a:lnTo>
                  <a:lnTo>
                    <a:pt x="101" y="1102"/>
                  </a:lnTo>
                  <a:lnTo>
                    <a:pt x="79" y="1150"/>
                  </a:lnTo>
                  <a:lnTo>
                    <a:pt x="58" y="1198"/>
                  </a:lnTo>
                  <a:lnTo>
                    <a:pt x="38" y="1249"/>
                  </a:lnTo>
                  <a:lnTo>
                    <a:pt x="18" y="1302"/>
                  </a:lnTo>
                  <a:lnTo>
                    <a:pt x="0" y="1357"/>
                  </a:lnTo>
                  <a:lnTo>
                    <a:pt x="0" y="118"/>
                  </a:lnTo>
                  <a:lnTo>
                    <a:pt x="0" y="118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0"/>
            <p:cNvSpPr>
              <a:spLocks/>
            </p:cNvSpPr>
            <p:nvPr userDrawn="1"/>
          </p:nvSpPr>
          <p:spPr bwMode="auto">
            <a:xfrm>
              <a:off x="1224419" y="3886199"/>
              <a:ext cx="3276599" cy="2971800"/>
            </a:xfrm>
            <a:custGeom>
              <a:avLst/>
              <a:gdLst/>
              <a:ahLst/>
              <a:cxnLst>
                <a:cxn ang="0">
                  <a:pos x="1377" y="130"/>
                </a:cxn>
                <a:cxn ang="0">
                  <a:pos x="1299" y="89"/>
                </a:cxn>
                <a:cxn ang="0">
                  <a:pos x="1220" y="56"/>
                </a:cxn>
                <a:cxn ang="0">
                  <a:pos x="1137" y="30"/>
                </a:cxn>
                <a:cxn ang="0">
                  <a:pos x="1052" y="11"/>
                </a:cxn>
                <a:cxn ang="0">
                  <a:pos x="966" y="2"/>
                </a:cxn>
                <a:cxn ang="0">
                  <a:pos x="880" y="0"/>
                </a:cxn>
                <a:cxn ang="0">
                  <a:pos x="794" y="5"/>
                </a:cxn>
                <a:cxn ang="0">
                  <a:pos x="708" y="18"/>
                </a:cxn>
                <a:cxn ang="0">
                  <a:pos x="624" y="40"/>
                </a:cxn>
                <a:cxn ang="0">
                  <a:pos x="543" y="69"/>
                </a:cxn>
                <a:cxn ang="0">
                  <a:pos x="466" y="107"/>
                </a:cxn>
                <a:cxn ang="0">
                  <a:pos x="391" y="155"/>
                </a:cxn>
                <a:cxn ang="0">
                  <a:pos x="322" y="210"/>
                </a:cxn>
                <a:cxn ang="0">
                  <a:pos x="258" y="272"/>
                </a:cxn>
                <a:cxn ang="0">
                  <a:pos x="200" y="345"/>
                </a:cxn>
                <a:cxn ang="0">
                  <a:pos x="149" y="426"/>
                </a:cxn>
                <a:cxn ang="0">
                  <a:pos x="124" y="472"/>
                </a:cxn>
                <a:cxn ang="0">
                  <a:pos x="83" y="568"/>
                </a:cxn>
                <a:cxn ang="0">
                  <a:pos x="48" y="667"/>
                </a:cxn>
                <a:cxn ang="0">
                  <a:pos x="23" y="769"/>
                </a:cxn>
                <a:cxn ang="0">
                  <a:pos x="7" y="875"/>
                </a:cxn>
                <a:cxn ang="0">
                  <a:pos x="0" y="982"/>
                </a:cxn>
                <a:cxn ang="0">
                  <a:pos x="2" y="1090"/>
                </a:cxn>
                <a:cxn ang="0">
                  <a:pos x="12" y="1200"/>
                </a:cxn>
                <a:cxn ang="0">
                  <a:pos x="31" y="1311"/>
                </a:cxn>
                <a:cxn ang="0">
                  <a:pos x="61" y="1420"/>
                </a:cxn>
                <a:cxn ang="0">
                  <a:pos x="101" y="1529"/>
                </a:cxn>
                <a:cxn ang="0">
                  <a:pos x="149" y="1636"/>
                </a:cxn>
                <a:cxn ang="0">
                  <a:pos x="206" y="1742"/>
                </a:cxn>
                <a:cxn ang="0">
                  <a:pos x="274" y="1844"/>
                </a:cxn>
                <a:cxn ang="0">
                  <a:pos x="353" y="1943"/>
                </a:cxn>
                <a:cxn ang="0">
                  <a:pos x="441" y="2039"/>
                </a:cxn>
                <a:cxn ang="0">
                  <a:pos x="2552" y="2085"/>
                </a:cxn>
                <a:cxn ang="0">
                  <a:pos x="2526" y="2070"/>
                </a:cxn>
                <a:cxn ang="0">
                  <a:pos x="2336" y="1955"/>
                </a:cxn>
                <a:cxn ang="0">
                  <a:pos x="2192" y="1860"/>
                </a:cxn>
                <a:cxn ang="0">
                  <a:pos x="2025" y="1748"/>
                </a:cxn>
                <a:cxn ang="0">
                  <a:pos x="1849" y="1619"/>
                </a:cxn>
                <a:cxn ang="0">
                  <a:pos x="1667" y="1477"/>
                </a:cxn>
                <a:cxn ang="0">
                  <a:pos x="1492" y="1326"/>
                </a:cxn>
                <a:cxn ang="0">
                  <a:pos x="1410" y="1246"/>
                </a:cxn>
                <a:cxn ang="0">
                  <a:pos x="1332" y="1167"/>
                </a:cxn>
                <a:cxn ang="0">
                  <a:pos x="1261" y="1086"/>
                </a:cxn>
                <a:cxn ang="0">
                  <a:pos x="1195" y="1004"/>
                </a:cxn>
                <a:cxn ang="0">
                  <a:pos x="1139" y="923"/>
                </a:cxn>
                <a:cxn ang="0">
                  <a:pos x="1091" y="840"/>
                </a:cxn>
                <a:cxn ang="0">
                  <a:pos x="1055" y="761"/>
                </a:cxn>
                <a:cxn ang="0">
                  <a:pos x="1030" y="680"/>
                </a:cxn>
                <a:cxn ang="0">
                  <a:pos x="1017" y="602"/>
                </a:cxn>
                <a:cxn ang="0">
                  <a:pos x="1019" y="527"/>
                </a:cxn>
                <a:cxn ang="0">
                  <a:pos x="1028" y="470"/>
                </a:cxn>
                <a:cxn ang="0">
                  <a:pos x="1040" y="434"/>
                </a:cxn>
                <a:cxn ang="0">
                  <a:pos x="1057" y="398"/>
                </a:cxn>
                <a:cxn ang="0">
                  <a:pos x="1076" y="363"/>
                </a:cxn>
                <a:cxn ang="0">
                  <a:pos x="1101" y="330"/>
                </a:cxn>
                <a:cxn ang="0">
                  <a:pos x="1131" y="295"/>
                </a:cxn>
                <a:cxn ang="0">
                  <a:pos x="1182" y="248"/>
                </a:cxn>
                <a:cxn ang="0">
                  <a:pos x="1269" y="186"/>
                </a:cxn>
                <a:cxn ang="0">
                  <a:pos x="1377" y="130"/>
                </a:cxn>
              </a:cxnLst>
              <a:rect l="0" t="0" r="r" b="b"/>
              <a:pathLst>
                <a:path w="2552" h="2085">
                  <a:moveTo>
                    <a:pt x="1377" y="130"/>
                  </a:moveTo>
                  <a:lnTo>
                    <a:pt x="1377" y="130"/>
                  </a:lnTo>
                  <a:lnTo>
                    <a:pt x="1339" y="109"/>
                  </a:lnTo>
                  <a:lnTo>
                    <a:pt x="1299" y="89"/>
                  </a:lnTo>
                  <a:lnTo>
                    <a:pt x="1260" y="73"/>
                  </a:lnTo>
                  <a:lnTo>
                    <a:pt x="1220" y="56"/>
                  </a:lnTo>
                  <a:lnTo>
                    <a:pt x="1179" y="43"/>
                  </a:lnTo>
                  <a:lnTo>
                    <a:pt x="1137" y="30"/>
                  </a:lnTo>
                  <a:lnTo>
                    <a:pt x="1094" y="20"/>
                  </a:lnTo>
                  <a:lnTo>
                    <a:pt x="1052" y="11"/>
                  </a:lnTo>
                  <a:lnTo>
                    <a:pt x="1009" y="7"/>
                  </a:lnTo>
                  <a:lnTo>
                    <a:pt x="966" y="2"/>
                  </a:lnTo>
                  <a:lnTo>
                    <a:pt x="923" y="0"/>
                  </a:lnTo>
                  <a:lnTo>
                    <a:pt x="880" y="0"/>
                  </a:lnTo>
                  <a:lnTo>
                    <a:pt x="837" y="2"/>
                  </a:lnTo>
                  <a:lnTo>
                    <a:pt x="794" y="5"/>
                  </a:lnTo>
                  <a:lnTo>
                    <a:pt x="751" y="10"/>
                  </a:lnTo>
                  <a:lnTo>
                    <a:pt x="708" y="18"/>
                  </a:lnTo>
                  <a:lnTo>
                    <a:pt x="667" y="28"/>
                  </a:lnTo>
                  <a:lnTo>
                    <a:pt x="624" y="40"/>
                  </a:lnTo>
                  <a:lnTo>
                    <a:pt x="584" y="54"/>
                  </a:lnTo>
                  <a:lnTo>
                    <a:pt x="543" y="69"/>
                  </a:lnTo>
                  <a:lnTo>
                    <a:pt x="504" y="87"/>
                  </a:lnTo>
                  <a:lnTo>
                    <a:pt x="466" y="107"/>
                  </a:lnTo>
                  <a:lnTo>
                    <a:pt x="428" y="130"/>
                  </a:lnTo>
                  <a:lnTo>
                    <a:pt x="391" y="155"/>
                  </a:lnTo>
                  <a:lnTo>
                    <a:pt x="357" y="182"/>
                  </a:lnTo>
                  <a:lnTo>
                    <a:pt x="322" y="210"/>
                  </a:lnTo>
                  <a:lnTo>
                    <a:pt x="289" y="241"/>
                  </a:lnTo>
                  <a:lnTo>
                    <a:pt x="258" y="272"/>
                  </a:lnTo>
                  <a:lnTo>
                    <a:pt x="228" y="309"/>
                  </a:lnTo>
                  <a:lnTo>
                    <a:pt x="200" y="345"/>
                  </a:lnTo>
                  <a:lnTo>
                    <a:pt x="173" y="385"/>
                  </a:lnTo>
                  <a:lnTo>
                    <a:pt x="149" y="426"/>
                  </a:lnTo>
                  <a:lnTo>
                    <a:pt x="149" y="426"/>
                  </a:lnTo>
                  <a:lnTo>
                    <a:pt x="124" y="472"/>
                  </a:lnTo>
                  <a:lnTo>
                    <a:pt x="102" y="520"/>
                  </a:lnTo>
                  <a:lnTo>
                    <a:pt x="83" y="568"/>
                  </a:lnTo>
                  <a:lnTo>
                    <a:pt x="64" y="617"/>
                  </a:lnTo>
                  <a:lnTo>
                    <a:pt x="48" y="667"/>
                  </a:lnTo>
                  <a:lnTo>
                    <a:pt x="35" y="718"/>
                  </a:lnTo>
                  <a:lnTo>
                    <a:pt x="23" y="769"/>
                  </a:lnTo>
                  <a:lnTo>
                    <a:pt x="15" y="822"/>
                  </a:lnTo>
                  <a:lnTo>
                    <a:pt x="7" y="875"/>
                  </a:lnTo>
                  <a:lnTo>
                    <a:pt x="2" y="928"/>
                  </a:lnTo>
                  <a:lnTo>
                    <a:pt x="0" y="982"/>
                  </a:lnTo>
                  <a:lnTo>
                    <a:pt x="0" y="1035"/>
                  </a:lnTo>
                  <a:lnTo>
                    <a:pt x="2" y="1090"/>
                  </a:lnTo>
                  <a:lnTo>
                    <a:pt x="5" y="1146"/>
                  </a:lnTo>
                  <a:lnTo>
                    <a:pt x="12" y="1200"/>
                  </a:lnTo>
                  <a:lnTo>
                    <a:pt x="22" y="1255"/>
                  </a:lnTo>
                  <a:lnTo>
                    <a:pt x="31" y="1311"/>
                  </a:lnTo>
                  <a:lnTo>
                    <a:pt x="46" y="1365"/>
                  </a:lnTo>
                  <a:lnTo>
                    <a:pt x="61" y="1420"/>
                  </a:lnTo>
                  <a:lnTo>
                    <a:pt x="79" y="1474"/>
                  </a:lnTo>
                  <a:lnTo>
                    <a:pt x="101" y="1529"/>
                  </a:lnTo>
                  <a:lnTo>
                    <a:pt x="124" y="1583"/>
                  </a:lnTo>
                  <a:lnTo>
                    <a:pt x="149" y="1636"/>
                  </a:lnTo>
                  <a:lnTo>
                    <a:pt x="177" y="1689"/>
                  </a:lnTo>
                  <a:lnTo>
                    <a:pt x="206" y="1742"/>
                  </a:lnTo>
                  <a:lnTo>
                    <a:pt x="239" y="1793"/>
                  </a:lnTo>
                  <a:lnTo>
                    <a:pt x="274" y="1844"/>
                  </a:lnTo>
                  <a:lnTo>
                    <a:pt x="312" y="1895"/>
                  </a:lnTo>
                  <a:lnTo>
                    <a:pt x="353" y="1943"/>
                  </a:lnTo>
                  <a:lnTo>
                    <a:pt x="396" y="1993"/>
                  </a:lnTo>
                  <a:lnTo>
                    <a:pt x="441" y="2039"/>
                  </a:lnTo>
                  <a:lnTo>
                    <a:pt x="489" y="2085"/>
                  </a:lnTo>
                  <a:lnTo>
                    <a:pt x="2552" y="2085"/>
                  </a:lnTo>
                  <a:lnTo>
                    <a:pt x="2552" y="2085"/>
                  </a:lnTo>
                  <a:lnTo>
                    <a:pt x="2526" y="2070"/>
                  </a:lnTo>
                  <a:lnTo>
                    <a:pt x="2450" y="2026"/>
                  </a:lnTo>
                  <a:lnTo>
                    <a:pt x="2336" y="1955"/>
                  </a:lnTo>
                  <a:lnTo>
                    <a:pt x="2266" y="1910"/>
                  </a:lnTo>
                  <a:lnTo>
                    <a:pt x="2192" y="1860"/>
                  </a:lnTo>
                  <a:lnTo>
                    <a:pt x="2111" y="1808"/>
                  </a:lnTo>
                  <a:lnTo>
                    <a:pt x="2025" y="1748"/>
                  </a:lnTo>
                  <a:lnTo>
                    <a:pt x="1938" y="1685"/>
                  </a:lnTo>
                  <a:lnTo>
                    <a:pt x="1849" y="1619"/>
                  </a:lnTo>
                  <a:lnTo>
                    <a:pt x="1758" y="1550"/>
                  </a:lnTo>
                  <a:lnTo>
                    <a:pt x="1667" y="1477"/>
                  </a:lnTo>
                  <a:lnTo>
                    <a:pt x="1578" y="1403"/>
                  </a:lnTo>
                  <a:lnTo>
                    <a:pt x="1492" y="1326"/>
                  </a:lnTo>
                  <a:lnTo>
                    <a:pt x="1451" y="1286"/>
                  </a:lnTo>
                  <a:lnTo>
                    <a:pt x="1410" y="1246"/>
                  </a:lnTo>
                  <a:lnTo>
                    <a:pt x="1370" y="1207"/>
                  </a:lnTo>
                  <a:lnTo>
                    <a:pt x="1332" y="1167"/>
                  </a:lnTo>
                  <a:lnTo>
                    <a:pt x="1296" y="1126"/>
                  </a:lnTo>
                  <a:lnTo>
                    <a:pt x="1261" y="1086"/>
                  </a:lnTo>
                  <a:lnTo>
                    <a:pt x="1227" y="1045"/>
                  </a:lnTo>
                  <a:lnTo>
                    <a:pt x="1195" y="1004"/>
                  </a:lnTo>
                  <a:lnTo>
                    <a:pt x="1167" y="962"/>
                  </a:lnTo>
                  <a:lnTo>
                    <a:pt x="1139" y="923"/>
                  </a:lnTo>
                  <a:lnTo>
                    <a:pt x="1114" y="881"/>
                  </a:lnTo>
                  <a:lnTo>
                    <a:pt x="1091" y="840"/>
                  </a:lnTo>
                  <a:lnTo>
                    <a:pt x="1071" y="801"/>
                  </a:lnTo>
                  <a:lnTo>
                    <a:pt x="1055" y="761"/>
                  </a:lnTo>
                  <a:lnTo>
                    <a:pt x="1042" y="720"/>
                  </a:lnTo>
                  <a:lnTo>
                    <a:pt x="1030" y="680"/>
                  </a:lnTo>
                  <a:lnTo>
                    <a:pt x="1022" y="642"/>
                  </a:lnTo>
                  <a:lnTo>
                    <a:pt x="1017" y="602"/>
                  </a:lnTo>
                  <a:lnTo>
                    <a:pt x="1015" y="565"/>
                  </a:lnTo>
                  <a:lnTo>
                    <a:pt x="1019" y="527"/>
                  </a:lnTo>
                  <a:lnTo>
                    <a:pt x="1023" y="489"/>
                  </a:lnTo>
                  <a:lnTo>
                    <a:pt x="1028" y="470"/>
                  </a:lnTo>
                  <a:lnTo>
                    <a:pt x="1033" y="452"/>
                  </a:lnTo>
                  <a:lnTo>
                    <a:pt x="1040" y="434"/>
                  </a:lnTo>
                  <a:lnTo>
                    <a:pt x="1048" y="416"/>
                  </a:lnTo>
                  <a:lnTo>
                    <a:pt x="1057" y="398"/>
                  </a:lnTo>
                  <a:lnTo>
                    <a:pt x="1066" y="381"/>
                  </a:lnTo>
                  <a:lnTo>
                    <a:pt x="1076" y="363"/>
                  </a:lnTo>
                  <a:lnTo>
                    <a:pt x="1088" y="347"/>
                  </a:lnTo>
                  <a:lnTo>
                    <a:pt x="1101" y="330"/>
                  </a:lnTo>
                  <a:lnTo>
                    <a:pt x="1116" y="312"/>
                  </a:lnTo>
                  <a:lnTo>
                    <a:pt x="1131" y="295"/>
                  </a:lnTo>
                  <a:lnTo>
                    <a:pt x="1147" y="281"/>
                  </a:lnTo>
                  <a:lnTo>
                    <a:pt x="1182" y="248"/>
                  </a:lnTo>
                  <a:lnTo>
                    <a:pt x="1223" y="216"/>
                  </a:lnTo>
                  <a:lnTo>
                    <a:pt x="1269" y="186"/>
                  </a:lnTo>
                  <a:lnTo>
                    <a:pt x="1321" y="158"/>
                  </a:lnTo>
                  <a:lnTo>
                    <a:pt x="1377" y="130"/>
                  </a:lnTo>
                  <a:lnTo>
                    <a:pt x="1377" y="130"/>
                  </a:lnTo>
                  <a:close/>
                </a:path>
              </a:pathLst>
            </a:custGeom>
            <a:solidFill>
              <a:schemeClr val="bg1">
                <a:lumMod val="95000"/>
                <a:alpha val="34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1"/>
            <p:cNvSpPr>
              <a:spLocks/>
            </p:cNvSpPr>
            <p:nvPr userDrawn="1"/>
          </p:nvSpPr>
          <p:spPr bwMode="auto">
            <a:xfrm>
              <a:off x="876758" y="3994150"/>
              <a:ext cx="1719262" cy="2863850"/>
            </a:xfrm>
            <a:custGeom>
              <a:avLst/>
              <a:gdLst/>
              <a:ahLst/>
              <a:cxnLst>
                <a:cxn ang="0">
                  <a:pos x="99" y="1804"/>
                </a:cxn>
                <a:cxn ang="0">
                  <a:pos x="57" y="1647"/>
                </a:cxn>
                <a:cxn ang="0">
                  <a:pos x="29" y="1492"/>
                </a:cxn>
                <a:cxn ang="0">
                  <a:pos x="10" y="1342"/>
                </a:cxn>
                <a:cxn ang="0">
                  <a:pos x="1" y="1195"/>
                </a:cxn>
                <a:cxn ang="0">
                  <a:pos x="1" y="1054"/>
                </a:cxn>
                <a:cxn ang="0">
                  <a:pos x="10" y="919"/>
                </a:cxn>
                <a:cxn ang="0">
                  <a:pos x="26" y="790"/>
                </a:cxn>
                <a:cxn ang="0">
                  <a:pos x="49" y="667"/>
                </a:cxn>
                <a:cxn ang="0">
                  <a:pos x="81" y="553"/>
                </a:cxn>
                <a:cxn ang="0">
                  <a:pos x="117" y="445"/>
                </a:cxn>
                <a:cxn ang="0">
                  <a:pos x="158" y="346"/>
                </a:cxn>
                <a:cxn ang="0">
                  <a:pos x="203" y="255"/>
                </a:cxn>
                <a:cxn ang="0">
                  <a:pos x="254" y="176"/>
                </a:cxn>
                <a:cxn ang="0">
                  <a:pos x="307" y="105"/>
                </a:cxn>
                <a:cxn ang="0">
                  <a:pos x="363" y="47"/>
                </a:cxn>
                <a:cxn ang="0">
                  <a:pos x="421" y="0"/>
                </a:cxn>
                <a:cxn ang="0">
                  <a:pos x="383" y="57"/>
                </a:cxn>
                <a:cxn ang="0">
                  <a:pos x="317" y="176"/>
                </a:cxn>
                <a:cxn ang="0">
                  <a:pos x="265" y="298"/>
                </a:cxn>
                <a:cxn ang="0">
                  <a:pos x="226" y="421"/>
                </a:cxn>
                <a:cxn ang="0">
                  <a:pos x="201" y="544"/>
                </a:cxn>
                <a:cxn ang="0">
                  <a:pos x="188" y="667"/>
                </a:cxn>
                <a:cxn ang="0">
                  <a:pos x="186" y="789"/>
                </a:cxn>
                <a:cxn ang="0">
                  <a:pos x="196" y="911"/>
                </a:cxn>
                <a:cxn ang="0">
                  <a:pos x="219" y="1030"/>
                </a:cxn>
                <a:cxn ang="0">
                  <a:pos x="252" y="1147"/>
                </a:cxn>
                <a:cxn ang="0">
                  <a:pos x="297" y="1261"/>
                </a:cxn>
                <a:cxn ang="0">
                  <a:pos x="351" y="1371"/>
                </a:cxn>
                <a:cxn ang="0">
                  <a:pos x="416" y="1477"/>
                </a:cxn>
                <a:cxn ang="0">
                  <a:pos x="492" y="1578"/>
                </a:cxn>
                <a:cxn ang="0">
                  <a:pos x="576" y="1674"/>
                </a:cxn>
                <a:cxn ang="0">
                  <a:pos x="668" y="1763"/>
                </a:cxn>
                <a:cxn ang="0">
                  <a:pos x="99" y="1804"/>
                </a:cxn>
              </a:cxnLst>
              <a:rect l="0" t="0" r="r" b="b"/>
              <a:pathLst>
                <a:path w="718" h="1804">
                  <a:moveTo>
                    <a:pt x="99" y="1804"/>
                  </a:moveTo>
                  <a:lnTo>
                    <a:pt x="99" y="1804"/>
                  </a:lnTo>
                  <a:lnTo>
                    <a:pt x="77" y="1725"/>
                  </a:lnTo>
                  <a:lnTo>
                    <a:pt x="57" y="1647"/>
                  </a:lnTo>
                  <a:lnTo>
                    <a:pt x="43" y="1570"/>
                  </a:lnTo>
                  <a:lnTo>
                    <a:pt x="29" y="1492"/>
                  </a:lnTo>
                  <a:lnTo>
                    <a:pt x="18" y="1416"/>
                  </a:lnTo>
                  <a:lnTo>
                    <a:pt x="10" y="1342"/>
                  </a:lnTo>
                  <a:lnTo>
                    <a:pt x="5" y="1267"/>
                  </a:lnTo>
                  <a:lnTo>
                    <a:pt x="1" y="1195"/>
                  </a:lnTo>
                  <a:lnTo>
                    <a:pt x="0" y="1124"/>
                  </a:lnTo>
                  <a:lnTo>
                    <a:pt x="1" y="1054"/>
                  </a:lnTo>
                  <a:lnTo>
                    <a:pt x="5" y="987"/>
                  </a:lnTo>
                  <a:lnTo>
                    <a:pt x="10" y="919"/>
                  </a:lnTo>
                  <a:lnTo>
                    <a:pt x="18" y="853"/>
                  </a:lnTo>
                  <a:lnTo>
                    <a:pt x="26" y="790"/>
                  </a:lnTo>
                  <a:lnTo>
                    <a:pt x="38" y="728"/>
                  </a:lnTo>
                  <a:lnTo>
                    <a:pt x="49" y="667"/>
                  </a:lnTo>
                  <a:lnTo>
                    <a:pt x="64" y="609"/>
                  </a:lnTo>
                  <a:lnTo>
                    <a:pt x="81" y="553"/>
                  </a:lnTo>
                  <a:lnTo>
                    <a:pt x="97" y="496"/>
                  </a:lnTo>
                  <a:lnTo>
                    <a:pt x="117" y="445"/>
                  </a:lnTo>
                  <a:lnTo>
                    <a:pt x="137" y="394"/>
                  </a:lnTo>
                  <a:lnTo>
                    <a:pt x="158" y="346"/>
                  </a:lnTo>
                  <a:lnTo>
                    <a:pt x="180" y="300"/>
                  </a:lnTo>
                  <a:lnTo>
                    <a:pt x="203" y="255"/>
                  </a:lnTo>
                  <a:lnTo>
                    <a:pt x="227" y="214"/>
                  </a:lnTo>
                  <a:lnTo>
                    <a:pt x="254" y="176"/>
                  </a:lnTo>
                  <a:lnTo>
                    <a:pt x="280" y="140"/>
                  </a:lnTo>
                  <a:lnTo>
                    <a:pt x="307" y="105"/>
                  </a:lnTo>
                  <a:lnTo>
                    <a:pt x="335" y="76"/>
                  </a:lnTo>
                  <a:lnTo>
                    <a:pt x="363" y="47"/>
                  </a:lnTo>
                  <a:lnTo>
                    <a:pt x="391" y="21"/>
                  </a:lnTo>
                  <a:lnTo>
                    <a:pt x="421" y="0"/>
                  </a:lnTo>
                  <a:lnTo>
                    <a:pt x="421" y="0"/>
                  </a:lnTo>
                  <a:lnTo>
                    <a:pt x="383" y="57"/>
                  </a:lnTo>
                  <a:lnTo>
                    <a:pt x="348" y="117"/>
                  </a:lnTo>
                  <a:lnTo>
                    <a:pt x="317" y="176"/>
                  </a:lnTo>
                  <a:lnTo>
                    <a:pt x="289" y="237"/>
                  </a:lnTo>
                  <a:lnTo>
                    <a:pt x="265" y="298"/>
                  </a:lnTo>
                  <a:lnTo>
                    <a:pt x="244" y="359"/>
                  </a:lnTo>
                  <a:lnTo>
                    <a:pt x="226" y="421"/>
                  </a:lnTo>
                  <a:lnTo>
                    <a:pt x="213" y="482"/>
                  </a:lnTo>
                  <a:lnTo>
                    <a:pt x="201" y="544"/>
                  </a:lnTo>
                  <a:lnTo>
                    <a:pt x="193" y="605"/>
                  </a:lnTo>
                  <a:lnTo>
                    <a:pt x="188" y="667"/>
                  </a:lnTo>
                  <a:lnTo>
                    <a:pt x="185" y="728"/>
                  </a:lnTo>
                  <a:lnTo>
                    <a:pt x="186" y="789"/>
                  </a:lnTo>
                  <a:lnTo>
                    <a:pt x="189" y="850"/>
                  </a:lnTo>
                  <a:lnTo>
                    <a:pt x="196" y="911"/>
                  </a:lnTo>
                  <a:lnTo>
                    <a:pt x="206" y="970"/>
                  </a:lnTo>
                  <a:lnTo>
                    <a:pt x="219" y="1030"/>
                  </a:lnTo>
                  <a:lnTo>
                    <a:pt x="234" y="1089"/>
                  </a:lnTo>
                  <a:lnTo>
                    <a:pt x="252" y="1147"/>
                  </a:lnTo>
                  <a:lnTo>
                    <a:pt x="274" y="1205"/>
                  </a:lnTo>
                  <a:lnTo>
                    <a:pt x="297" y="1261"/>
                  </a:lnTo>
                  <a:lnTo>
                    <a:pt x="323" y="1317"/>
                  </a:lnTo>
                  <a:lnTo>
                    <a:pt x="351" y="1371"/>
                  </a:lnTo>
                  <a:lnTo>
                    <a:pt x="383" y="1424"/>
                  </a:lnTo>
                  <a:lnTo>
                    <a:pt x="416" y="1477"/>
                  </a:lnTo>
                  <a:lnTo>
                    <a:pt x="452" y="1528"/>
                  </a:lnTo>
                  <a:lnTo>
                    <a:pt x="492" y="1578"/>
                  </a:lnTo>
                  <a:lnTo>
                    <a:pt x="531" y="1626"/>
                  </a:lnTo>
                  <a:lnTo>
                    <a:pt x="576" y="1674"/>
                  </a:lnTo>
                  <a:lnTo>
                    <a:pt x="620" y="1718"/>
                  </a:lnTo>
                  <a:lnTo>
                    <a:pt x="668" y="1763"/>
                  </a:lnTo>
                  <a:lnTo>
                    <a:pt x="718" y="1804"/>
                  </a:lnTo>
                  <a:lnTo>
                    <a:pt x="99" y="1804"/>
                  </a:lnTo>
                  <a:lnTo>
                    <a:pt x="99" y="1804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  <a:alpha val="37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47" name="Freeform 46"/>
          <p:cNvSpPr>
            <a:spLocks/>
          </p:cNvSpPr>
          <p:nvPr userDrawn="1"/>
        </p:nvSpPr>
        <p:spPr bwMode="auto">
          <a:xfrm>
            <a:off x="7543800" y="0"/>
            <a:ext cx="1600201" cy="22098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1432" y="0"/>
              </a:cxn>
              <a:cxn ang="0">
                <a:pos x="1432" y="3492"/>
              </a:cxn>
              <a:cxn ang="0">
                <a:pos x="1419" y="3252"/>
              </a:cxn>
              <a:cxn ang="0">
                <a:pos x="1406" y="3024"/>
              </a:cxn>
              <a:cxn ang="0">
                <a:pos x="1393" y="2807"/>
              </a:cxn>
              <a:cxn ang="0">
                <a:pos x="1379" y="2601"/>
              </a:cxn>
              <a:cxn ang="0">
                <a:pos x="1364" y="2407"/>
              </a:cxn>
              <a:cxn ang="0">
                <a:pos x="1348" y="2222"/>
              </a:cxn>
              <a:cxn ang="0">
                <a:pos x="1330" y="2047"/>
              </a:cxn>
              <a:cxn ang="0">
                <a:pos x="1311" y="1881"/>
              </a:cxn>
              <a:cxn ang="0">
                <a:pos x="1291" y="1726"/>
              </a:cxn>
              <a:cxn ang="0">
                <a:pos x="1268" y="1580"/>
              </a:cxn>
              <a:cxn ang="0">
                <a:pos x="1245" y="1442"/>
              </a:cxn>
              <a:cxn ang="0">
                <a:pos x="1218" y="1313"/>
              </a:cxn>
              <a:cxn ang="0">
                <a:pos x="1190" y="1192"/>
              </a:cxn>
              <a:cxn ang="0">
                <a:pos x="1158" y="1078"/>
              </a:cxn>
              <a:cxn ang="0">
                <a:pos x="1125" y="973"/>
              </a:cxn>
              <a:cxn ang="0">
                <a:pos x="1089" y="873"/>
              </a:cxn>
              <a:cxn ang="0">
                <a:pos x="1049" y="781"/>
              </a:cxn>
              <a:cxn ang="0">
                <a:pos x="1007" y="696"/>
              </a:cxn>
              <a:cxn ang="0">
                <a:pos x="962" y="617"/>
              </a:cxn>
              <a:cxn ang="0">
                <a:pos x="913" y="544"/>
              </a:cxn>
              <a:cxn ang="0">
                <a:pos x="860" y="475"/>
              </a:cxn>
              <a:cxn ang="0">
                <a:pos x="804" y="413"/>
              </a:cxn>
              <a:cxn ang="0">
                <a:pos x="744" y="354"/>
              </a:cxn>
              <a:cxn ang="0">
                <a:pos x="680" y="301"/>
              </a:cxn>
              <a:cxn ang="0">
                <a:pos x="611" y="252"/>
              </a:cxn>
              <a:cxn ang="0">
                <a:pos x="539" y="206"/>
              </a:cxn>
              <a:cxn ang="0">
                <a:pos x="461" y="165"/>
              </a:cxn>
              <a:cxn ang="0">
                <a:pos x="379" y="128"/>
              </a:cxn>
              <a:cxn ang="0">
                <a:pos x="292" y="92"/>
              </a:cxn>
              <a:cxn ang="0">
                <a:pos x="200" y="59"/>
              </a:cxn>
              <a:cxn ang="0">
                <a:pos x="103" y="28"/>
              </a:cxn>
              <a:cxn ang="0">
                <a:pos x="0" y="0"/>
              </a:cxn>
            </a:cxnLst>
            <a:rect l="0" t="0" r="r" b="b"/>
            <a:pathLst>
              <a:path w="1432" h="3492">
                <a:moveTo>
                  <a:pt x="0" y="0"/>
                </a:moveTo>
                <a:lnTo>
                  <a:pt x="1432" y="0"/>
                </a:lnTo>
                <a:lnTo>
                  <a:pt x="1432" y="3492"/>
                </a:lnTo>
                <a:lnTo>
                  <a:pt x="1419" y="3252"/>
                </a:lnTo>
                <a:lnTo>
                  <a:pt x="1406" y="3024"/>
                </a:lnTo>
                <a:lnTo>
                  <a:pt x="1393" y="2807"/>
                </a:lnTo>
                <a:lnTo>
                  <a:pt x="1379" y="2601"/>
                </a:lnTo>
                <a:lnTo>
                  <a:pt x="1364" y="2407"/>
                </a:lnTo>
                <a:lnTo>
                  <a:pt x="1348" y="2222"/>
                </a:lnTo>
                <a:lnTo>
                  <a:pt x="1330" y="2047"/>
                </a:lnTo>
                <a:lnTo>
                  <a:pt x="1311" y="1881"/>
                </a:lnTo>
                <a:lnTo>
                  <a:pt x="1291" y="1726"/>
                </a:lnTo>
                <a:lnTo>
                  <a:pt x="1268" y="1580"/>
                </a:lnTo>
                <a:lnTo>
                  <a:pt x="1245" y="1442"/>
                </a:lnTo>
                <a:lnTo>
                  <a:pt x="1218" y="1313"/>
                </a:lnTo>
                <a:lnTo>
                  <a:pt x="1190" y="1192"/>
                </a:lnTo>
                <a:lnTo>
                  <a:pt x="1158" y="1078"/>
                </a:lnTo>
                <a:lnTo>
                  <a:pt x="1125" y="973"/>
                </a:lnTo>
                <a:lnTo>
                  <a:pt x="1089" y="873"/>
                </a:lnTo>
                <a:lnTo>
                  <a:pt x="1049" y="781"/>
                </a:lnTo>
                <a:lnTo>
                  <a:pt x="1007" y="696"/>
                </a:lnTo>
                <a:lnTo>
                  <a:pt x="962" y="617"/>
                </a:lnTo>
                <a:lnTo>
                  <a:pt x="913" y="544"/>
                </a:lnTo>
                <a:lnTo>
                  <a:pt x="860" y="475"/>
                </a:lnTo>
                <a:lnTo>
                  <a:pt x="804" y="413"/>
                </a:lnTo>
                <a:lnTo>
                  <a:pt x="744" y="354"/>
                </a:lnTo>
                <a:lnTo>
                  <a:pt x="680" y="301"/>
                </a:lnTo>
                <a:lnTo>
                  <a:pt x="611" y="252"/>
                </a:lnTo>
                <a:lnTo>
                  <a:pt x="539" y="206"/>
                </a:lnTo>
                <a:lnTo>
                  <a:pt x="461" y="165"/>
                </a:lnTo>
                <a:lnTo>
                  <a:pt x="379" y="128"/>
                </a:lnTo>
                <a:lnTo>
                  <a:pt x="292" y="92"/>
                </a:lnTo>
                <a:lnTo>
                  <a:pt x="200" y="59"/>
                </a:lnTo>
                <a:lnTo>
                  <a:pt x="103" y="28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8" name="Freeform 47"/>
          <p:cNvSpPr>
            <a:spLocks/>
          </p:cNvSpPr>
          <p:nvPr userDrawn="1"/>
        </p:nvSpPr>
        <p:spPr bwMode="auto">
          <a:xfrm>
            <a:off x="3733800" y="5715000"/>
            <a:ext cx="5029200" cy="762000"/>
          </a:xfrm>
          <a:custGeom>
            <a:avLst/>
            <a:gdLst/>
            <a:ahLst/>
            <a:cxnLst>
              <a:cxn ang="0">
                <a:pos x="17264" y="180"/>
              </a:cxn>
              <a:cxn ang="0">
                <a:pos x="16706" y="689"/>
              </a:cxn>
              <a:cxn ang="0">
                <a:pos x="15959" y="1141"/>
              </a:cxn>
              <a:cxn ang="0">
                <a:pos x="15050" y="1535"/>
              </a:cxn>
              <a:cxn ang="0">
                <a:pos x="14003" y="1871"/>
              </a:cxn>
              <a:cxn ang="0">
                <a:pos x="12844" y="2151"/>
              </a:cxn>
              <a:cxn ang="0">
                <a:pos x="11599" y="2374"/>
              </a:cxn>
              <a:cxn ang="0">
                <a:pos x="10294" y="2540"/>
              </a:cxn>
              <a:cxn ang="0">
                <a:pos x="8951" y="2649"/>
              </a:cxn>
              <a:cxn ang="0">
                <a:pos x="7599" y="2704"/>
              </a:cxn>
              <a:cxn ang="0">
                <a:pos x="6264" y="2702"/>
              </a:cxn>
              <a:cxn ang="0">
                <a:pos x="4968" y="2645"/>
              </a:cxn>
              <a:cxn ang="0">
                <a:pos x="3740" y="2534"/>
              </a:cxn>
              <a:cxn ang="0">
                <a:pos x="2603" y="2367"/>
              </a:cxn>
              <a:cxn ang="0">
                <a:pos x="1584" y="2147"/>
              </a:cxn>
              <a:cxn ang="0">
                <a:pos x="708" y="1871"/>
              </a:cxn>
              <a:cxn ang="0">
                <a:pos x="0" y="1543"/>
              </a:cxn>
              <a:cxn ang="0">
                <a:pos x="341" y="1635"/>
              </a:cxn>
              <a:cxn ang="0">
                <a:pos x="1155" y="1920"/>
              </a:cxn>
              <a:cxn ang="0">
                <a:pos x="2121" y="2151"/>
              </a:cxn>
              <a:cxn ang="0">
                <a:pos x="3215" y="2331"/>
              </a:cxn>
              <a:cxn ang="0">
                <a:pos x="4413" y="2457"/>
              </a:cxn>
              <a:cxn ang="0">
                <a:pos x="5686" y="2531"/>
              </a:cxn>
              <a:cxn ang="0">
                <a:pos x="7011" y="2550"/>
              </a:cxn>
              <a:cxn ang="0">
                <a:pos x="8361" y="2515"/>
              </a:cxn>
              <a:cxn ang="0">
                <a:pos x="9712" y="2426"/>
              </a:cxn>
              <a:cxn ang="0">
                <a:pos x="11037" y="2283"/>
              </a:cxn>
              <a:cxn ang="0">
                <a:pos x="12311" y="2084"/>
              </a:cxn>
              <a:cxn ang="0">
                <a:pos x="13509" y="1831"/>
              </a:cxn>
              <a:cxn ang="0">
                <a:pos x="14604" y="1522"/>
              </a:cxn>
              <a:cxn ang="0">
                <a:pos x="15571" y="1158"/>
              </a:cxn>
              <a:cxn ang="0">
                <a:pos x="16386" y="737"/>
              </a:cxn>
              <a:cxn ang="0">
                <a:pos x="17021" y="260"/>
              </a:cxn>
            </a:cxnLst>
            <a:rect l="0" t="0" r="r" b="b"/>
            <a:pathLst>
              <a:path w="17264" h="2710">
                <a:moveTo>
                  <a:pt x="17264" y="0"/>
                </a:moveTo>
                <a:lnTo>
                  <a:pt x="17264" y="180"/>
                </a:lnTo>
                <a:lnTo>
                  <a:pt x="17010" y="442"/>
                </a:lnTo>
                <a:lnTo>
                  <a:pt x="16706" y="689"/>
                </a:lnTo>
                <a:lnTo>
                  <a:pt x="16354" y="923"/>
                </a:lnTo>
                <a:lnTo>
                  <a:pt x="15959" y="1141"/>
                </a:lnTo>
                <a:lnTo>
                  <a:pt x="15524" y="1345"/>
                </a:lnTo>
                <a:lnTo>
                  <a:pt x="15050" y="1535"/>
                </a:lnTo>
                <a:lnTo>
                  <a:pt x="14543" y="1710"/>
                </a:lnTo>
                <a:lnTo>
                  <a:pt x="14003" y="1871"/>
                </a:lnTo>
                <a:lnTo>
                  <a:pt x="13437" y="2018"/>
                </a:lnTo>
                <a:lnTo>
                  <a:pt x="12844" y="2151"/>
                </a:lnTo>
                <a:lnTo>
                  <a:pt x="12232" y="2269"/>
                </a:lnTo>
                <a:lnTo>
                  <a:pt x="11599" y="2374"/>
                </a:lnTo>
                <a:lnTo>
                  <a:pt x="10952" y="2464"/>
                </a:lnTo>
                <a:lnTo>
                  <a:pt x="10294" y="2540"/>
                </a:lnTo>
                <a:lnTo>
                  <a:pt x="9625" y="2602"/>
                </a:lnTo>
                <a:lnTo>
                  <a:pt x="8951" y="2649"/>
                </a:lnTo>
                <a:lnTo>
                  <a:pt x="8275" y="2684"/>
                </a:lnTo>
                <a:lnTo>
                  <a:pt x="7599" y="2704"/>
                </a:lnTo>
                <a:lnTo>
                  <a:pt x="6928" y="2710"/>
                </a:lnTo>
                <a:lnTo>
                  <a:pt x="6264" y="2702"/>
                </a:lnTo>
                <a:lnTo>
                  <a:pt x="5609" y="2681"/>
                </a:lnTo>
                <a:lnTo>
                  <a:pt x="4968" y="2645"/>
                </a:lnTo>
                <a:lnTo>
                  <a:pt x="4344" y="2597"/>
                </a:lnTo>
                <a:lnTo>
                  <a:pt x="3740" y="2534"/>
                </a:lnTo>
                <a:lnTo>
                  <a:pt x="3158" y="2457"/>
                </a:lnTo>
                <a:lnTo>
                  <a:pt x="2603" y="2367"/>
                </a:lnTo>
                <a:lnTo>
                  <a:pt x="2077" y="2264"/>
                </a:lnTo>
                <a:lnTo>
                  <a:pt x="1584" y="2147"/>
                </a:lnTo>
                <a:lnTo>
                  <a:pt x="1126" y="2016"/>
                </a:lnTo>
                <a:lnTo>
                  <a:pt x="708" y="1871"/>
                </a:lnTo>
                <a:lnTo>
                  <a:pt x="331" y="1714"/>
                </a:lnTo>
                <a:lnTo>
                  <a:pt x="0" y="1543"/>
                </a:lnTo>
                <a:lnTo>
                  <a:pt x="0" y="1474"/>
                </a:lnTo>
                <a:lnTo>
                  <a:pt x="341" y="1635"/>
                </a:lnTo>
                <a:lnTo>
                  <a:pt x="727" y="1784"/>
                </a:lnTo>
                <a:lnTo>
                  <a:pt x="1155" y="1920"/>
                </a:lnTo>
                <a:lnTo>
                  <a:pt x="1621" y="2042"/>
                </a:lnTo>
                <a:lnTo>
                  <a:pt x="2121" y="2151"/>
                </a:lnTo>
                <a:lnTo>
                  <a:pt x="2654" y="2249"/>
                </a:lnTo>
                <a:lnTo>
                  <a:pt x="3215" y="2331"/>
                </a:lnTo>
                <a:lnTo>
                  <a:pt x="3803" y="2401"/>
                </a:lnTo>
                <a:lnTo>
                  <a:pt x="4413" y="2457"/>
                </a:lnTo>
                <a:lnTo>
                  <a:pt x="5041" y="2500"/>
                </a:lnTo>
                <a:lnTo>
                  <a:pt x="5686" y="2531"/>
                </a:lnTo>
                <a:lnTo>
                  <a:pt x="6343" y="2547"/>
                </a:lnTo>
                <a:lnTo>
                  <a:pt x="7011" y="2550"/>
                </a:lnTo>
                <a:lnTo>
                  <a:pt x="7685" y="2539"/>
                </a:lnTo>
                <a:lnTo>
                  <a:pt x="8361" y="2515"/>
                </a:lnTo>
                <a:lnTo>
                  <a:pt x="9039" y="2478"/>
                </a:lnTo>
                <a:lnTo>
                  <a:pt x="9712" y="2426"/>
                </a:lnTo>
                <a:lnTo>
                  <a:pt x="10379" y="2361"/>
                </a:lnTo>
                <a:lnTo>
                  <a:pt x="11037" y="2283"/>
                </a:lnTo>
                <a:lnTo>
                  <a:pt x="11682" y="2190"/>
                </a:lnTo>
                <a:lnTo>
                  <a:pt x="12311" y="2084"/>
                </a:lnTo>
                <a:lnTo>
                  <a:pt x="12921" y="1964"/>
                </a:lnTo>
                <a:lnTo>
                  <a:pt x="13509" y="1831"/>
                </a:lnTo>
                <a:lnTo>
                  <a:pt x="14070" y="1683"/>
                </a:lnTo>
                <a:lnTo>
                  <a:pt x="14604" y="1522"/>
                </a:lnTo>
                <a:lnTo>
                  <a:pt x="15105" y="1347"/>
                </a:lnTo>
                <a:lnTo>
                  <a:pt x="15571" y="1158"/>
                </a:lnTo>
                <a:lnTo>
                  <a:pt x="15999" y="954"/>
                </a:lnTo>
                <a:lnTo>
                  <a:pt x="16386" y="737"/>
                </a:lnTo>
                <a:lnTo>
                  <a:pt x="16728" y="506"/>
                </a:lnTo>
                <a:lnTo>
                  <a:pt x="17021" y="260"/>
                </a:lnTo>
                <a:lnTo>
                  <a:pt x="17264" y="0"/>
                </a:lnTo>
                <a:close/>
              </a:path>
            </a:pathLst>
          </a:custGeom>
          <a:gradFill flip="none" rotWithShape="1">
            <a:gsLst>
              <a:gs pos="0">
                <a:schemeClr val="bg1">
                  <a:alpha val="0"/>
                </a:schemeClr>
              </a:gs>
              <a:gs pos="50000">
                <a:schemeClr val="accent2"/>
              </a:gs>
              <a:gs pos="100000">
                <a:schemeClr val="bg1">
                  <a:alpha val="0"/>
                </a:schemeClr>
              </a:gs>
            </a:gsLst>
            <a:lin ang="0" scaled="1"/>
            <a:tileRect/>
          </a:gra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 userDrawn="1">
            <p:ph type="ctrTitle"/>
          </p:nvPr>
        </p:nvSpPr>
        <p:spPr>
          <a:xfrm>
            <a:off x="990600" y="1116449"/>
            <a:ext cx="6858000" cy="707886"/>
          </a:xfrm>
        </p:spPr>
        <p:txBody>
          <a:bodyPr wrap="square">
            <a:spAutoFit/>
          </a:bodyPr>
          <a:lstStyle>
            <a:lvl1pPr algn="r">
              <a:defRPr sz="4000">
                <a:solidFill>
                  <a:schemeClr val="accent2">
                    <a:lumMod val="7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 userDrawn="1">
            <p:ph type="subTitle" idx="1"/>
          </p:nvPr>
        </p:nvSpPr>
        <p:spPr>
          <a:xfrm>
            <a:off x="990600" y="1900535"/>
            <a:ext cx="6858000" cy="461665"/>
          </a:xfrm>
        </p:spPr>
        <p:txBody>
          <a:bodyPr wrap="square">
            <a:spAutoFit/>
          </a:bodyPr>
          <a:lstStyle>
            <a:lvl1pPr marL="0" indent="0" algn="r">
              <a:buNone/>
              <a:defRPr sz="2400">
                <a:solidFill>
                  <a:schemeClr val="accent1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 userDrawn="1"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 userDrawn="1"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 userDrawn="1"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6F1548-A370-498C-A14B-E715C2319CD9}" type="datetimeFigureOut">
              <a:rPr lang="en-US" smtClean="0"/>
              <a:pPr/>
              <a:t>4/12/2013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grpSp>
        <p:nvGrpSpPr>
          <p:cNvPr id="33" name="Group 32"/>
          <p:cNvGrpSpPr/>
          <p:nvPr/>
        </p:nvGrpSpPr>
        <p:grpSpPr>
          <a:xfrm>
            <a:off x="0" y="0"/>
            <a:ext cx="9144001" cy="6858000"/>
            <a:chOff x="0" y="0"/>
            <a:chExt cx="9144001" cy="6858000"/>
          </a:xfrm>
        </p:grpSpPr>
        <p:sp>
          <p:nvSpPr>
            <p:cNvPr id="8" name="Rectangle 7"/>
            <p:cNvSpPr/>
            <p:nvPr userDrawn="1"/>
          </p:nvSpPr>
          <p:spPr>
            <a:xfrm>
              <a:off x="0" y="0"/>
              <a:ext cx="9144000" cy="685800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Freeform 9"/>
            <p:cNvSpPr>
              <a:spLocks/>
            </p:cNvSpPr>
            <p:nvPr userDrawn="1"/>
          </p:nvSpPr>
          <p:spPr bwMode="auto">
            <a:xfrm>
              <a:off x="7543800" y="0"/>
              <a:ext cx="1600201" cy="220980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432" y="0"/>
                </a:cxn>
                <a:cxn ang="0">
                  <a:pos x="1432" y="3492"/>
                </a:cxn>
                <a:cxn ang="0">
                  <a:pos x="1419" y="3252"/>
                </a:cxn>
                <a:cxn ang="0">
                  <a:pos x="1406" y="3024"/>
                </a:cxn>
                <a:cxn ang="0">
                  <a:pos x="1393" y="2807"/>
                </a:cxn>
                <a:cxn ang="0">
                  <a:pos x="1379" y="2601"/>
                </a:cxn>
                <a:cxn ang="0">
                  <a:pos x="1364" y="2407"/>
                </a:cxn>
                <a:cxn ang="0">
                  <a:pos x="1348" y="2222"/>
                </a:cxn>
                <a:cxn ang="0">
                  <a:pos x="1330" y="2047"/>
                </a:cxn>
                <a:cxn ang="0">
                  <a:pos x="1311" y="1881"/>
                </a:cxn>
                <a:cxn ang="0">
                  <a:pos x="1291" y="1726"/>
                </a:cxn>
                <a:cxn ang="0">
                  <a:pos x="1268" y="1580"/>
                </a:cxn>
                <a:cxn ang="0">
                  <a:pos x="1245" y="1442"/>
                </a:cxn>
                <a:cxn ang="0">
                  <a:pos x="1218" y="1313"/>
                </a:cxn>
                <a:cxn ang="0">
                  <a:pos x="1190" y="1192"/>
                </a:cxn>
                <a:cxn ang="0">
                  <a:pos x="1158" y="1078"/>
                </a:cxn>
                <a:cxn ang="0">
                  <a:pos x="1125" y="973"/>
                </a:cxn>
                <a:cxn ang="0">
                  <a:pos x="1089" y="873"/>
                </a:cxn>
                <a:cxn ang="0">
                  <a:pos x="1049" y="781"/>
                </a:cxn>
                <a:cxn ang="0">
                  <a:pos x="1007" y="696"/>
                </a:cxn>
                <a:cxn ang="0">
                  <a:pos x="962" y="617"/>
                </a:cxn>
                <a:cxn ang="0">
                  <a:pos x="913" y="544"/>
                </a:cxn>
                <a:cxn ang="0">
                  <a:pos x="860" y="475"/>
                </a:cxn>
                <a:cxn ang="0">
                  <a:pos x="804" y="413"/>
                </a:cxn>
                <a:cxn ang="0">
                  <a:pos x="744" y="354"/>
                </a:cxn>
                <a:cxn ang="0">
                  <a:pos x="680" y="301"/>
                </a:cxn>
                <a:cxn ang="0">
                  <a:pos x="611" y="252"/>
                </a:cxn>
                <a:cxn ang="0">
                  <a:pos x="539" y="206"/>
                </a:cxn>
                <a:cxn ang="0">
                  <a:pos x="461" y="165"/>
                </a:cxn>
                <a:cxn ang="0">
                  <a:pos x="379" y="128"/>
                </a:cxn>
                <a:cxn ang="0">
                  <a:pos x="292" y="92"/>
                </a:cxn>
                <a:cxn ang="0">
                  <a:pos x="200" y="59"/>
                </a:cxn>
                <a:cxn ang="0">
                  <a:pos x="103" y="28"/>
                </a:cxn>
                <a:cxn ang="0">
                  <a:pos x="0" y="0"/>
                </a:cxn>
              </a:cxnLst>
              <a:rect l="0" t="0" r="r" b="b"/>
              <a:pathLst>
                <a:path w="1432" h="3492">
                  <a:moveTo>
                    <a:pt x="0" y="0"/>
                  </a:moveTo>
                  <a:lnTo>
                    <a:pt x="1432" y="0"/>
                  </a:lnTo>
                  <a:lnTo>
                    <a:pt x="1432" y="3492"/>
                  </a:lnTo>
                  <a:lnTo>
                    <a:pt x="1419" y="3252"/>
                  </a:lnTo>
                  <a:lnTo>
                    <a:pt x="1406" y="3024"/>
                  </a:lnTo>
                  <a:lnTo>
                    <a:pt x="1393" y="2807"/>
                  </a:lnTo>
                  <a:lnTo>
                    <a:pt x="1379" y="2601"/>
                  </a:lnTo>
                  <a:lnTo>
                    <a:pt x="1364" y="2407"/>
                  </a:lnTo>
                  <a:lnTo>
                    <a:pt x="1348" y="2222"/>
                  </a:lnTo>
                  <a:lnTo>
                    <a:pt x="1330" y="2047"/>
                  </a:lnTo>
                  <a:lnTo>
                    <a:pt x="1311" y="1881"/>
                  </a:lnTo>
                  <a:lnTo>
                    <a:pt x="1291" y="1726"/>
                  </a:lnTo>
                  <a:lnTo>
                    <a:pt x="1268" y="1580"/>
                  </a:lnTo>
                  <a:lnTo>
                    <a:pt x="1245" y="1442"/>
                  </a:lnTo>
                  <a:lnTo>
                    <a:pt x="1218" y="1313"/>
                  </a:lnTo>
                  <a:lnTo>
                    <a:pt x="1190" y="1192"/>
                  </a:lnTo>
                  <a:lnTo>
                    <a:pt x="1158" y="1078"/>
                  </a:lnTo>
                  <a:lnTo>
                    <a:pt x="1125" y="973"/>
                  </a:lnTo>
                  <a:lnTo>
                    <a:pt x="1089" y="873"/>
                  </a:lnTo>
                  <a:lnTo>
                    <a:pt x="1049" y="781"/>
                  </a:lnTo>
                  <a:lnTo>
                    <a:pt x="1007" y="696"/>
                  </a:lnTo>
                  <a:lnTo>
                    <a:pt x="962" y="617"/>
                  </a:lnTo>
                  <a:lnTo>
                    <a:pt x="913" y="544"/>
                  </a:lnTo>
                  <a:lnTo>
                    <a:pt x="860" y="475"/>
                  </a:lnTo>
                  <a:lnTo>
                    <a:pt x="804" y="413"/>
                  </a:lnTo>
                  <a:lnTo>
                    <a:pt x="744" y="354"/>
                  </a:lnTo>
                  <a:lnTo>
                    <a:pt x="680" y="301"/>
                  </a:lnTo>
                  <a:lnTo>
                    <a:pt x="611" y="252"/>
                  </a:lnTo>
                  <a:lnTo>
                    <a:pt x="539" y="206"/>
                  </a:lnTo>
                  <a:lnTo>
                    <a:pt x="461" y="165"/>
                  </a:lnTo>
                  <a:lnTo>
                    <a:pt x="379" y="128"/>
                  </a:lnTo>
                  <a:lnTo>
                    <a:pt x="292" y="92"/>
                  </a:lnTo>
                  <a:lnTo>
                    <a:pt x="200" y="59"/>
                  </a:lnTo>
                  <a:lnTo>
                    <a:pt x="103" y="28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0"/>
            <p:cNvSpPr>
              <a:spLocks/>
            </p:cNvSpPr>
            <p:nvPr userDrawn="1"/>
          </p:nvSpPr>
          <p:spPr bwMode="auto">
            <a:xfrm>
              <a:off x="3733800" y="5715000"/>
              <a:ext cx="5029200" cy="762000"/>
            </a:xfrm>
            <a:custGeom>
              <a:avLst/>
              <a:gdLst/>
              <a:ahLst/>
              <a:cxnLst>
                <a:cxn ang="0">
                  <a:pos x="17264" y="180"/>
                </a:cxn>
                <a:cxn ang="0">
                  <a:pos x="16706" y="689"/>
                </a:cxn>
                <a:cxn ang="0">
                  <a:pos x="15959" y="1141"/>
                </a:cxn>
                <a:cxn ang="0">
                  <a:pos x="15050" y="1535"/>
                </a:cxn>
                <a:cxn ang="0">
                  <a:pos x="14003" y="1871"/>
                </a:cxn>
                <a:cxn ang="0">
                  <a:pos x="12844" y="2151"/>
                </a:cxn>
                <a:cxn ang="0">
                  <a:pos x="11599" y="2374"/>
                </a:cxn>
                <a:cxn ang="0">
                  <a:pos x="10294" y="2540"/>
                </a:cxn>
                <a:cxn ang="0">
                  <a:pos x="8951" y="2649"/>
                </a:cxn>
                <a:cxn ang="0">
                  <a:pos x="7599" y="2704"/>
                </a:cxn>
                <a:cxn ang="0">
                  <a:pos x="6264" y="2702"/>
                </a:cxn>
                <a:cxn ang="0">
                  <a:pos x="4968" y="2645"/>
                </a:cxn>
                <a:cxn ang="0">
                  <a:pos x="3740" y="2534"/>
                </a:cxn>
                <a:cxn ang="0">
                  <a:pos x="2603" y="2367"/>
                </a:cxn>
                <a:cxn ang="0">
                  <a:pos x="1584" y="2147"/>
                </a:cxn>
                <a:cxn ang="0">
                  <a:pos x="708" y="1871"/>
                </a:cxn>
                <a:cxn ang="0">
                  <a:pos x="0" y="1543"/>
                </a:cxn>
                <a:cxn ang="0">
                  <a:pos x="341" y="1635"/>
                </a:cxn>
                <a:cxn ang="0">
                  <a:pos x="1155" y="1920"/>
                </a:cxn>
                <a:cxn ang="0">
                  <a:pos x="2121" y="2151"/>
                </a:cxn>
                <a:cxn ang="0">
                  <a:pos x="3215" y="2331"/>
                </a:cxn>
                <a:cxn ang="0">
                  <a:pos x="4413" y="2457"/>
                </a:cxn>
                <a:cxn ang="0">
                  <a:pos x="5686" y="2531"/>
                </a:cxn>
                <a:cxn ang="0">
                  <a:pos x="7011" y="2550"/>
                </a:cxn>
                <a:cxn ang="0">
                  <a:pos x="8361" y="2515"/>
                </a:cxn>
                <a:cxn ang="0">
                  <a:pos x="9712" y="2426"/>
                </a:cxn>
                <a:cxn ang="0">
                  <a:pos x="11037" y="2283"/>
                </a:cxn>
                <a:cxn ang="0">
                  <a:pos x="12311" y="2084"/>
                </a:cxn>
                <a:cxn ang="0">
                  <a:pos x="13509" y="1831"/>
                </a:cxn>
                <a:cxn ang="0">
                  <a:pos x="14604" y="1522"/>
                </a:cxn>
                <a:cxn ang="0">
                  <a:pos x="15571" y="1158"/>
                </a:cxn>
                <a:cxn ang="0">
                  <a:pos x="16386" y="737"/>
                </a:cxn>
                <a:cxn ang="0">
                  <a:pos x="17021" y="260"/>
                </a:cxn>
              </a:cxnLst>
              <a:rect l="0" t="0" r="r" b="b"/>
              <a:pathLst>
                <a:path w="17264" h="2710">
                  <a:moveTo>
                    <a:pt x="17264" y="0"/>
                  </a:moveTo>
                  <a:lnTo>
                    <a:pt x="17264" y="180"/>
                  </a:lnTo>
                  <a:lnTo>
                    <a:pt x="17010" y="442"/>
                  </a:lnTo>
                  <a:lnTo>
                    <a:pt x="16706" y="689"/>
                  </a:lnTo>
                  <a:lnTo>
                    <a:pt x="16354" y="923"/>
                  </a:lnTo>
                  <a:lnTo>
                    <a:pt x="15959" y="1141"/>
                  </a:lnTo>
                  <a:lnTo>
                    <a:pt x="15524" y="1345"/>
                  </a:lnTo>
                  <a:lnTo>
                    <a:pt x="15050" y="1535"/>
                  </a:lnTo>
                  <a:lnTo>
                    <a:pt x="14543" y="1710"/>
                  </a:lnTo>
                  <a:lnTo>
                    <a:pt x="14003" y="1871"/>
                  </a:lnTo>
                  <a:lnTo>
                    <a:pt x="13437" y="2018"/>
                  </a:lnTo>
                  <a:lnTo>
                    <a:pt x="12844" y="2151"/>
                  </a:lnTo>
                  <a:lnTo>
                    <a:pt x="12232" y="2269"/>
                  </a:lnTo>
                  <a:lnTo>
                    <a:pt x="11599" y="2374"/>
                  </a:lnTo>
                  <a:lnTo>
                    <a:pt x="10952" y="2464"/>
                  </a:lnTo>
                  <a:lnTo>
                    <a:pt x="10294" y="2540"/>
                  </a:lnTo>
                  <a:lnTo>
                    <a:pt x="9625" y="2602"/>
                  </a:lnTo>
                  <a:lnTo>
                    <a:pt x="8951" y="2649"/>
                  </a:lnTo>
                  <a:lnTo>
                    <a:pt x="8275" y="2684"/>
                  </a:lnTo>
                  <a:lnTo>
                    <a:pt x="7599" y="2704"/>
                  </a:lnTo>
                  <a:lnTo>
                    <a:pt x="6928" y="2710"/>
                  </a:lnTo>
                  <a:lnTo>
                    <a:pt x="6264" y="2702"/>
                  </a:lnTo>
                  <a:lnTo>
                    <a:pt x="5609" y="2681"/>
                  </a:lnTo>
                  <a:lnTo>
                    <a:pt x="4968" y="2645"/>
                  </a:lnTo>
                  <a:lnTo>
                    <a:pt x="4344" y="2597"/>
                  </a:lnTo>
                  <a:lnTo>
                    <a:pt x="3740" y="2534"/>
                  </a:lnTo>
                  <a:lnTo>
                    <a:pt x="3158" y="2457"/>
                  </a:lnTo>
                  <a:lnTo>
                    <a:pt x="2603" y="2367"/>
                  </a:lnTo>
                  <a:lnTo>
                    <a:pt x="2077" y="2264"/>
                  </a:lnTo>
                  <a:lnTo>
                    <a:pt x="1584" y="2147"/>
                  </a:lnTo>
                  <a:lnTo>
                    <a:pt x="1126" y="2016"/>
                  </a:lnTo>
                  <a:lnTo>
                    <a:pt x="708" y="1871"/>
                  </a:lnTo>
                  <a:lnTo>
                    <a:pt x="331" y="1714"/>
                  </a:lnTo>
                  <a:lnTo>
                    <a:pt x="0" y="1543"/>
                  </a:lnTo>
                  <a:lnTo>
                    <a:pt x="0" y="1474"/>
                  </a:lnTo>
                  <a:lnTo>
                    <a:pt x="341" y="1635"/>
                  </a:lnTo>
                  <a:lnTo>
                    <a:pt x="727" y="1784"/>
                  </a:lnTo>
                  <a:lnTo>
                    <a:pt x="1155" y="1920"/>
                  </a:lnTo>
                  <a:lnTo>
                    <a:pt x="1621" y="2042"/>
                  </a:lnTo>
                  <a:lnTo>
                    <a:pt x="2121" y="2151"/>
                  </a:lnTo>
                  <a:lnTo>
                    <a:pt x="2654" y="2249"/>
                  </a:lnTo>
                  <a:lnTo>
                    <a:pt x="3215" y="2331"/>
                  </a:lnTo>
                  <a:lnTo>
                    <a:pt x="3803" y="2401"/>
                  </a:lnTo>
                  <a:lnTo>
                    <a:pt x="4413" y="2457"/>
                  </a:lnTo>
                  <a:lnTo>
                    <a:pt x="5041" y="2500"/>
                  </a:lnTo>
                  <a:lnTo>
                    <a:pt x="5686" y="2531"/>
                  </a:lnTo>
                  <a:lnTo>
                    <a:pt x="6343" y="2547"/>
                  </a:lnTo>
                  <a:lnTo>
                    <a:pt x="7011" y="2550"/>
                  </a:lnTo>
                  <a:lnTo>
                    <a:pt x="7685" y="2539"/>
                  </a:lnTo>
                  <a:lnTo>
                    <a:pt x="8361" y="2515"/>
                  </a:lnTo>
                  <a:lnTo>
                    <a:pt x="9039" y="2478"/>
                  </a:lnTo>
                  <a:lnTo>
                    <a:pt x="9712" y="2426"/>
                  </a:lnTo>
                  <a:lnTo>
                    <a:pt x="10379" y="2361"/>
                  </a:lnTo>
                  <a:lnTo>
                    <a:pt x="11037" y="2283"/>
                  </a:lnTo>
                  <a:lnTo>
                    <a:pt x="11682" y="2190"/>
                  </a:lnTo>
                  <a:lnTo>
                    <a:pt x="12311" y="2084"/>
                  </a:lnTo>
                  <a:lnTo>
                    <a:pt x="12921" y="1964"/>
                  </a:lnTo>
                  <a:lnTo>
                    <a:pt x="13509" y="1831"/>
                  </a:lnTo>
                  <a:lnTo>
                    <a:pt x="14070" y="1683"/>
                  </a:lnTo>
                  <a:lnTo>
                    <a:pt x="14604" y="1522"/>
                  </a:lnTo>
                  <a:lnTo>
                    <a:pt x="15105" y="1347"/>
                  </a:lnTo>
                  <a:lnTo>
                    <a:pt x="15571" y="1158"/>
                  </a:lnTo>
                  <a:lnTo>
                    <a:pt x="15999" y="954"/>
                  </a:lnTo>
                  <a:lnTo>
                    <a:pt x="16386" y="737"/>
                  </a:lnTo>
                  <a:lnTo>
                    <a:pt x="16728" y="506"/>
                  </a:lnTo>
                  <a:lnTo>
                    <a:pt x="17021" y="260"/>
                  </a:lnTo>
                  <a:lnTo>
                    <a:pt x="17264" y="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bg1">
                    <a:alpha val="0"/>
                  </a:schemeClr>
                </a:gs>
                <a:gs pos="50000">
                  <a:schemeClr val="accent2"/>
                </a:gs>
                <a:gs pos="100000">
                  <a:schemeClr val="bg1">
                    <a:alpha val="0"/>
                  </a:schemeClr>
                </a:gs>
              </a:gsLst>
              <a:lin ang="0" scaled="1"/>
              <a:tileRect/>
            </a:gra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38F03A-58E1-4ECA-9024-348A9A81A53D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grpSp>
        <p:nvGrpSpPr>
          <p:cNvPr id="12" name="Group 11"/>
          <p:cNvGrpSpPr/>
          <p:nvPr/>
        </p:nvGrpSpPr>
        <p:grpSpPr>
          <a:xfrm>
            <a:off x="0" y="2855091"/>
            <a:ext cx="3581400" cy="4002909"/>
            <a:chOff x="0" y="2533588"/>
            <a:chExt cx="8022336" cy="8966516"/>
          </a:xfrm>
        </p:grpSpPr>
        <p:sp>
          <p:nvSpPr>
            <p:cNvPr id="13" name="Freeform 7"/>
            <p:cNvSpPr>
              <a:spLocks/>
            </p:cNvSpPr>
            <p:nvPr userDrawn="1"/>
          </p:nvSpPr>
          <p:spPr bwMode="auto">
            <a:xfrm>
              <a:off x="0" y="2533588"/>
              <a:ext cx="4127500" cy="251459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24" y="18"/>
                </a:cxn>
                <a:cxn ang="0">
                  <a:pos x="246" y="40"/>
                </a:cxn>
                <a:cxn ang="0">
                  <a:pos x="365" y="64"/>
                </a:cxn>
                <a:cxn ang="0">
                  <a:pos x="596" y="127"/>
                </a:cxn>
                <a:cxn ang="0">
                  <a:pos x="815" y="200"/>
                </a:cxn>
                <a:cxn ang="0">
                  <a:pos x="1025" y="286"/>
                </a:cxn>
                <a:cxn ang="0">
                  <a:pos x="1223" y="380"/>
                </a:cxn>
                <a:cxn ang="0">
                  <a:pos x="1411" y="482"/>
                </a:cxn>
                <a:cxn ang="0">
                  <a:pos x="1588" y="591"/>
                </a:cxn>
                <a:cxn ang="0">
                  <a:pos x="1753" y="707"/>
                </a:cxn>
                <a:cxn ang="0">
                  <a:pos x="1907" y="824"/>
                </a:cxn>
                <a:cxn ang="0">
                  <a:pos x="2047" y="946"/>
                </a:cxn>
                <a:cxn ang="0">
                  <a:pos x="2177" y="1066"/>
                </a:cxn>
                <a:cxn ang="0">
                  <a:pos x="2293" y="1189"/>
                </a:cxn>
                <a:cxn ang="0">
                  <a:pos x="2397" y="1308"/>
                </a:cxn>
                <a:cxn ang="0">
                  <a:pos x="2488" y="1423"/>
                </a:cxn>
                <a:cxn ang="0">
                  <a:pos x="2565" y="1534"/>
                </a:cxn>
                <a:cxn ang="0">
                  <a:pos x="2600" y="1587"/>
                </a:cxn>
                <a:cxn ang="0">
                  <a:pos x="2535" y="1522"/>
                </a:cxn>
                <a:cxn ang="0">
                  <a:pos x="2455" y="1451"/>
                </a:cxn>
                <a:cxn ang="0">
                  <a:pos x="2359" y="1375"/>
                </a:cxn>
                <a:cxn ang="0">
                  <a:pos x="2247" y="1294"/>
                </a:cxn>
                <a:cxn ang="0">
                  <a:pos x="2119" y="1215"/>
                </a:cxn>
                <a:cxn ang="0">
                  <a:pos x="1981" y="1134"/>
                </a:cxn>
                <a:cxn ang="0">
                  <a:pos x="1827" y="1058"/>
                </a:cxn>
                <a:cxn ang="0">
                  <a:pos x="1662" y="986"/>
                </a:cxn>
                <a:cxn ang="0">
                  <a:pos x="1486" y="921"/>
                </a:cxn>
                <a:cxn ang="0">
                  <a:pos x="1299" y="865"/>
                </a:cxn>
                <a:cxn ang="0">
                  <a:pos x="1103" y="819"/>
                </a:cxn>
                <a:cxn ang="0">
                  <a:pos x="896" y="787"/>
                </a:cxn>
                <a:cxn ang="0">
                  <a:pos x="791" y="776"/>
                </a:cxn>
                <a:cxn ang="0">
                  <a:pos x="683" y="769"/>
                </a:cxn>
                <a:cxn ang="0">
                  <a:pos x="573" y="768"/>
                </a:cxn>
                <a:cxn ang="0">
                  <a:pos x="462" y="769"/>
                </a:cxn>
                <a:cxn ang="0">
                  <a:pos x="348" y="776"/>
                </a:cxn>
                <a:cxn ang="0">
                  <a:pos x="234" y="787"/>
                </a:cxn>
                <a:cxn ang="0">
                  <a:pos x="117" y="806"/>
                </a:cxn>
                <a:cxn ang="0">
                  <a:pos x="0" y="827"/>
                </a:cxn>
                <a:cxn ang="0">
                  <a:pos x="0" y="0"/>
                </a:cxn>
              </a:cxnLst>
              <a:rect l="0" t="0" r="r" b="b"/>
              <a:pathLst>
                <a:path w="2600" h="1587">
                  <a:moveTo>
                    <a:pt x="0" y="0"/>
                  </a:moveTo>
                  <a:lnTo>
                    <a:pt x="0" y="0"/>
                  </a:lnTo>
                  <a:lnTo>
                    <a:pt x="63" y="8"/>
                  </a:lnTo>
                  <a:lnTo>
                    <a:pt x="124" y="18"/>
                  </a:lnTo>
                  <a:lnTo>
                    <a:pt x="185" y="28"/>
                  </a:lnTo>
                  <a:lnTo>
                    <a:pt x="246" y="40"/>
                  </a:lnTo>
                  <a:lnTo>
                    <a:pt x="305" y="53"/>
                  </a:lnTo>
                  <a:lnTo>
                    <a:pt x="365" y="64"/>
                  </a:lnTo>
                  <a:lnTo>
                    <a:pt x="480" y="94"/>
                  </a:lnTo>
                  <a:lnTo>
                    <a:pt x="596" y="127"/>
                  </a:lnTo>
                  <a:lnTo>
                    <a:pt x="706" y="162"/>
                  </a:lnTo>
                  <a:lnTo>
                    <a:pt x="815" y="200"/>
                  </a:lnTo>
                  <a:lnTo>
                    <a:pt x="921" y="241"/>
                  </a:lnTo>
                  <a:lnTo>
                    <a:pt x="1025" y="286"/>
                  </a:lnTo>
                  <a:lnTo>
                    <a:pt x="1126" y="330"/>
                  </a:lnTo>
                  <a:lnTo>
                    <a:pt x="1223" y="380"/>
                  </a:lnTo>
                  <a:lnTo>
                    <a:pt x="1319" y="429"/>
                  </a:lnTo>
                  <a:lnTo>
                    <a:pt x="1411" y="482"/>
                  </a:lnTo>
                  <a:lnTo>
                    <a:pt x="1502" y="537"/>
                  </a:lnTo>
                  <a:lnTo>
                    <a:pt x="1588" y="591"/>
                  </a:lnTo>
                  <a:lnTo>
                    <a:pt x="1672" y="649"/>
                  </a:lnTo>
                  <a:lnTo>
                    <a:pt x="1753" y="707"/>
                  </a:lnTo>
                  <a:lnTo>
                    <a:pt x="1831" y="764"/>
                  </a:lnTo>
                  <a:lnTo>
                    <a:pt x="1907" y="824"/>
                  </a:lnTo>
                  <a:lnTo>
                    <a:pt x="1979" y="885"/>
                  </a:lnTo>
                  <a:lnTo>
                    <a:pt x="2047" y="946"/>
                  </a:lnTo>
                  <a:lnTo>
                    <a:pt x="2113" y="1005"/>
                  </a:lnTo>
                  <a:lnTo>
                    <a:pt x="2177" y="1066"/>
                  </a:lnTo>
                  <a:lnTo>
                    <a:pt x="2237" y="1128"/>
                  </a:lnTo>
                  <a:lnTo>
                    <a:pt x="2293" y="1189"/>
                  </a:lnTo>
                  <a:lnTo>
                    <a:pt x="2347" y="1248"/>
                  </a:lnTo>
                  <a:lnTo>
                    <a:pt x="2397" y="1308"/>
                  </a:lnTo>
                  <a:lnTo>
                    <a:pt x="2445" y="1365"/>
                  </a:lnTo>
                  <a:lnTo>
                    <a:pt x="2488" y="1423"/>
                  </a:lnTo>
                  <a:lnTo>
                    <a:pt x="2529" y="1479"/>
                  </a:lnTo>
                  <a:lnTo>
                    <a:pt x="2565" y="1534"/>
                  </a:lnTo>
                  <a:lnTo>
                    <a:pt x="2600" y="1587"/>
                  </a:lnTo>
                  <a:lnTo>
                    <a:pt x="2600" y="1587"/>
                  </a:lnTo>
                  <a:lnTo>
                    <a:pt x="2570" y="1555"/>
                  </a:lnTo>
                  <a:lnTo>
                    <a:pt x="2535" y="1522"/>
                  </a:lnTo>
                  <a:lnTo>
                    <a:pt x="2497" y="1487"/>
                  </a:lnTo>
                  <a:lnTo>
                    <a:pt x="2455" y="1451"/>
                  </a:lnTo>
                  <a:lnTo>
                    <a:pt x="2408" y="1413"/>
                  </a:lnTo>
                  <a:lnTo>
                    <a:pt x="2359" y="1375"/>
                  </a:lnTo>
                  <a:lnTo>
                    <a:pt x="2304" y="1336"/>
                  </a:lnTo>
                  <a:lnTo>
                    <a:pt x="2247" y="1294"/>
                  </a:lnTo>
                  <a:lnTo>
                    <a:pt x="2185" y="1255"/>
                  </a:lnTo>
                  <a:lnTo>
                    <a:pt x="2119" y="1215"/>
                  </a:lnTo>
                  <a:lnTo>
                    <a:pt x="2052" y="1174"/>
                  </a:lnTo>
                  <a:lnTo>
                    <a:pt x="1981" y="1134"/>
                  </a:lnTo>
                  <a:lnTo>
                    <a:pt x="1905" y="1096"/>
                  </a:lnTo>
                  <a:lnTo>
                    <a:pt x="1827" y="1058"/>
                  </a:lnTo>
                  <a:lnTo>
                    <a:pt x="1746" y="1020"/>
                  </a:lnTo>
                  <a:lnTo>
                    <a:pt x="1662" y="986"/>
                  </a:lnTo>
                  <a:lnTo>
                    <a:pt x="1576" y="953"/>
                  </a:lnTo>
                  <a:lnTo>
                    <a:pt x="1486" y="921"/>
                  </a:lnTo>
                  <a:lnTo>
                    <a:pt x="1393" y="891"/>
                  </a:lnTo>
                  <a:lnTo>
                    <a:pt x="1299" y="865"/>
                  </a:lnTo>
                  <a:lnTo>
                    <a:pt x="1202" y="840"/>
                  </a:lnTo>
                  <a:lnTo>
                    <a:pt x="1103" y="819"/>
                  </a:lnTo>
                  <a:lnTo>
                    <a:pt x="1000" y="801"/>
                  </a:lnTo>
                  <a:lnTo>
                    <a:pt x="896" y="787"/>
                  </a:lnTo>
                  <a:lnTo>
                    <a:pt x="843" y="781"/>
                  </a:lnTo>
                  <a:lnTo>
                    <a:pt x="791" y="776"/>
                  </a:lnTo>
                  <a:lnTo>
                    <a:pt x="738" y="773"/>
                  </a:lnTo>
                  <a:lnTo>
                    <a:pt x="683" y="769"/>
                  </a:lnTo>
                  <a:lnTo>
                    <a:pt x="629" y="768"/>
                  </a:lnTo>
                  <a:lnTo>
                    <a:pt x="573" y="768"/>
                  </a:lnTo>
                  <a:lnTo>
                    <a:pt x="518" y="768"/>
                  </a:lnTo>
                  <a:lnTo>
                    <a:pt x="462" y="769"/>
                  </a:lnTo>
                  <a:lnTo>
                    <a:pt x="406" y="773"/>
                  </a:lnTo>
                  <a:lnTo>
                    <a:pt x="348" y="776"/>
                  </a:lnTo>
                  <a:lnTo>
                    <a:pt x="292" y="781"/>
                  </a:lnTo>
                  <a:lnTo>
                    <a:pt x="234" y="787"/>
                  </a:lnTo>
                  <a:lnTo>
                    <a:pt x="177" y="796"/>
                  </a:lnTo>
                  <a:lnTo>
                    <a:pt x="117" y="806"/>
                  </a:lnTo>
                  <a:lnTo>
                    <a:pt x="59" y="816"/>
                  </a:lnTo>
                  <a:lnTo>
                    <a:pt x="0" y="827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8"/>
            <p:cNvSpPr>
              <a:spLocks/>
            </p:cNvSpPr>
            <p:nvPr userDrawn="1"/>
          </p:nvSpPr>
          <p:spPr bwMode="auto">
            <a:xfrm>
              <a:off x="0" y="4980432"/>
              <a:ext cx="3184026" cy="6519672"/>
            </a:xfrm>
            <a:custGeom>
              <a:avLst/>
              <a:gdLst/>
              <a:ahLst/>
              <a:cxnLst>
                <a:cxn ang="0">
                  <a:pos x="0" y="776"/>
                </a:cxn>
                <a:cxn ang="0">
                  <a:pos x="0" y="776"/>
                </a:cxn>
                <a:cxn ang="0">
                  <a:pos x="38" y="703"/>
                </a:cxn>
                <a:cxn ang="0">
                  <a:pos x="78" y="634"/>
                </a:cxn>
                <a:cxn ang="0">
                  <a:pos x="119" y="566"/>
                </a:cxn>
                <a:cxn ang="0">
                  <a:pos x="162" y="502"/>
                </a:cxn>
                <a:cxn ang="0">
                  <a:pos x="208" y="441"/>
                </a:cxn>
                <a:cxn ang="0">
                  <a:pos x="256" y="381"/>
                </a:cxn>
                <a:cxn ang="0">
                  <a:pos x="305" y="327"/>
                </a:cxn>
                <a:cxn ang="0">
                  <a:pos x="330" y="300"/>
                </a:cxn>
                <a:cxn ang="0">
                  <a:pos x="357" y="274"/>
                </a:cxn>
                <a:cxn ang="0">
                  <a:pos x="385" y="249"/>
                </a:cxn>
                <a:cxn ang="0">
                  <a:pos x="411" y="226"/>
                </a:cxn>
                <a:cxn ang="0">
                  <a:pos x="439" y="203"/>
                </a:cxn>
                <a:cxn ang="0">
                  <a:pos x="469" y="182"/>
                </a:cxn>
                <a:cxn ang="0">
                  <a:pos x="497" y="160"/>
                </a:cxn>
                <a:cxn ang="0">
                  <a:pos x="527" y="140"/>
                </a:cxn>
                <a:cxn ang="0">
                  <a:pos x="558" y="122"/>
                </a:cxn>
                <a:cxn ang="0">
                  <a:pos x="588" y="104"/>
                </a:cxn>
                <a:cxn ang="0">
                  <a:pos x="619" y="87"/>
                </a:cxn>
                <a:cxn ang="0">
                  <a:pos x="652" y="71"/>
                </a:cxn>
                <a:cxn ang="0">
                  <a:pos x="685" y="56"/>
                </a:cxn>
                <a:cxn ang="0">
                  <a:pos x="718" y="43"/>
                </a:cxn>
                <a:cxn ang="0">
                  <a:pos x="751" y="31"/>
                </a:cxn>
                <a:cxn ang="0">
                  <a:pos x="786" y="20"/>
                </a:cxn>
                <a:cxn ang="0">
                  <a:pos x="822" y="10"/>
                </a:cxn>
                <a:cxn ang="0">
                  <a:pos x="857" y="0"/>
                </a:cxn>
                <a:cxn ang="0">
                  <a:pos x="857" y="0"/>
                </a:cxn>
                <a:cxn ang="0">
                  <a:pos x="806" y="46"/>
                </a:cxn>
                <a:cxn ang="0">
                  <a:pos x="754" y="94"/>
                </a:cxn>
                <a:cxn ang="0">
                  <a:pos x="706" y="144"/>
                </a:cxn>
                <a:cxn ang="0">
                  <a:pos x="660" y="196"/>
                </a:cxn>
                <a:cxn ang="0">
                  <a:pos x="617" y="249"/>
                </a:cxn>
                <a:cxn ang="0">
                  <a:pos x="576" y="304"/>
                </a:cxn>
                <a:cxn ang="0">
                  <a:pos x="536" y="362"/>
                </a:cxn>
                <a:cxn ang="0">
                  <a:pos x="498" y="419"/>
                </a:cxn>
                <a:cxn ang="0">
                  <a:pos x="462" y="479"/>
                </a:cxn>
                <a:cxn ang="0">
                  <a:pos x="429" y="538"/>
                </a:cxn>
                <a:cxn ang="0">
                  <a:pos x="398" y="601"/>
                </a:cxn>
                <a:cxn ang="0">
                  <a:pos x="368" y="664"/>
                </a:cxn>
                <a:cxn ang="0">
                  <a:pos x="340" y="728"/>
                </a:cxn>
                <a:cxn ang="0">
                  <a:pos x="315" y="792"/>
                </a:cxn>
                <a:cxn ang="0">
                  <a:pos x="291" y="858"/>
                </a:cxn>
                <a:cxn ang="0">
                  <a:pos x="269" y="925"/>
                </a:cxn>
                <a:cxn ang="0">
                  <a:pos x="249" y="992"/>
                </a:cxn>
                <a:cxn ang="0">
                  <a:pos x="229" y="1060"/>
                </a:cxn>
                <a:cxn ang="0">
                  <a:pos x="213" y="1128"/>
                </a:cxn>
                <a:cxn ang="0">
                  <a:pos x="198" y="1197"/>
                </a:cxn>
                <a:cxn ang="0">
                  <a:pos x="185" y="1266"/>
                </a:cxn>
                <a:cxn ang="0">
                  <a:pos x="173" y="1336"/>
                </a:cxn>
                <a:cxn ang="0">
                  <a:pos x="162" y="1405"/>
                </a:cxn>
                <a:cxn ang="0">
                  <a:pos x="154" y="1474"/>
                </a:cxn>
                <a:cxn ang="0">
                  <a:pos x="147" y="1544"/>
                </a:cxn>
                <a:cxn ang="0">
                  <a:pos x="140" y="1613"/>
                </a:cxn>
                <a:cxn ang="0">
                  <a:pos x="137" y="1682"/>
                </a:cxn>
                <a:cxn ang="0">
                  <a:pos x="134" y="1752"/>
                </a:cxn>
                <a:cxn ang="0">
                  <a:pos x="132" y="1821"/>
                </a:cxn>
                <a:cxn ang="0">
                  <a:pos x="132" y="1889"/>
                </a:cxn>
                <a:cxn ang="0">
                  <a:pos x="134" y="1956"/>
                </a:cxn>
                <a:cxn ang="0">
                  <a:pos x="135" y="2024"/>
                </a:cxn>
                <a:cxn ang="0">
                  <a:pos x="0" y="2024"/>
                </a:cxn>
                <a:cxn ang="0">
                  <a:pos x="0" y="776"/>
                </a:cxn>
                <a:cxn ang="0">
                  <a:pos x="0" y="776"/>
                </a:cxn>
              </a:cxnLst>
              <a:rect l="0" t="0" r="r" b="b"/>
              <a:pathLst>
                <a:path w="857" h="2024">
                  <a:moveTo>
                    <a:pt x="0" y="776"/>
                  </a:moveTo>
                  <a:lnTo>
                    <a:pt x="0" y="776"/>
                  </a:lnTo>
                  <a:lnTo>
                    <a:pt x="38" y="703"/>
                  </a:lnTo>
                  <a:lnTo>
                    <a:pt x="78" y="634"/>
                  </a:lnTo>
                  <a:lnTo>
                    <a:pt x="119" y="566"/>
                  </a:lnTo>
                  <a:lnTo>
                    <a:pt x="162" y="502"/>
                  </a:lnTo>
                  <a:lnTo>
                    <a:pt x="208" y="441"/>
                  </a:lnTo>
                  <a:lnTo>
                    <a:pt x="256" y="381"/>
                  </a:lnTo>
                  <a:lnTo>
                    <a:pt x="305" y="327"/>
                  </a:lnTo>
                  <a:lnTo>
                    <a:pt x="330" y="300"/>
                  </a:lnTo>
                  <a:lnTo>
                    <a:pt x="357" y="274"/>
                  </a:lnTo>
                  <a:lnTo>
                    <a:pt x="385" y="249"/>
                  </a:lnTo>
                  <a:lnTo>
                    <a:pt x="411" y="226"/>
                  </a:lnTo>
                  <a:lnTo>
                    <a:pt x="439" y="203"/>
                  </a:lnTo>
                  <a:lnTo>
                    <a:pt x="469" y="182"/>
                  </a:lnTo>
                  <a:lnTo>
                    <a:pt x="497" y="160"/>
                  </a:lnTo>
                  <a:lnTo>
                    <a:pt x="527" y="140"/>
                  </a:lnTo>
                  <a:lnTo>
                    <a:pt x="558" y="122"/>
                  </a:lnTo>
                  <a:lnTo>
                    <a:pt x="588" y="104"/>
                  </a:lnTo>
                  <a:lnTo>
                    <a:pt x="619" y="87"/>
                  </a:lnTo>
                  <a:lnTo>
                    <a:pt x="652" y="71"/>
                  </a:lnTo>
                  <a:lnTo>
                    <a:pt x="685" y="56"/>
                  </a:lnTo>
                  <a:lnTo>
                    <a:pt x="718" y="43"/>
                  </a:lnTo>
                  <a:lnTo>
                    <a:pt x="751" y="31"/>
                  </a:lnTo>
                  <a:lnTo>
                    <a:pt x="786" y="20"/>
                  </a:lnTo>
                  <a:lnTo>
                    <a:pt x="822" y="10"/>
                  </a:lnTo>
                  <a:lnTo>
                    <a:pt x="857" y="0"/>
                  </a:lnTo>
                  <a:lnTo>
                    <a:pt x="857" y="0"/>
                  </a:lnTo>
                  <a:lnTo>
                    <a:pt x="806" y="46"/>
                  </a:lnTo>
                  <a:lnTo>
                    <a:pt x="754" y="94"/>
                  </a:lnTo>
                  <a:lnTo>
                    <a:pt x="706" y="144"/>
                  </a:lnTo>
                  <a:lnTo>
                    <a:pt x="660" y="196"/>
                  </a:lnTo>
                  <a:lnTo>
                    <a:pt x="617" y="249"/>
                  </a:lnTo>
                  <a:lnTo>
                    <a:pt x="576" y="304"/>
                  </a:lnTo>
                  <a:lnTo>
                    <a:pt x="536" y="362"/>
                  </a:lnTo>
                  <a:lnTo>
                    <a:pt x="498" y="419"/>
                  </a:lnTo>
                  <a:lnTo>
                    <a:pt x="462" y="479"/>
                  </a:lnTo>
                  <a:lnTo>
                    <a:pt x="429" y="538"/>
                  </a:lnTo>
                  <a:lnTo>
                    <a:pt x="398" y="601"/>
                  </a:lnTo>
                  <a:lnTo>
                    <a:pt x="368" y="664"/>
                  </a:lnTo>
                  <a:lnTo>
                    <a:pt x="340" y="728"/>
                  </a:lnTo>
                  <a:lnTo>
                    <a:pt x="315" y="792"/>
                  </a:lnTo>
                  <a:lnTo>
                    <a:pt x="291" y="858"/>
                  </a:lnTo>
                  <a:lnTo>
                    <a:pt x="269" y="925"/>
                  </a:lnTo>
                  <a:lnTo>
                    <a:pt x="249" y="992"/>
                  </a:lnTo>
                  <a:lnTo>
                    <a:pt x="229" y="1060"/>
                  </a:lnTo>
                  <a:lnTo>
                    <a:pt x="213" y="1128"/>
                  </a:lnTo>
                  <a:lnTo>
                    <a:pt x="198" y="1197"/>
                  </a:lnTo>
                  <a:lnTo>
                    <a:pt x="185" y="1266"/>
                  </a:lnTo>
                  <a:lnTo>
                    <a:pt x="173" y="1336"/>
                  </a:lnTo>
                  <a:lnTo>
                    <a:pt x="162" y="1405"/>
                  </a:lnTo>
                  <a:lnTo>
                    <a:pt x="154" y="1474"/>
                  </a:lnTo>
                  <a:lnTo>
                    <a:pt x="147" y="1544"/>
                  </a:lnTo>
                  <a:lnTo>
                    <a:pt x="140" y="1613"/>
                  </a:lnTo>
                  <a:lnTo>
                    <a:pt x="137" y="1682"/>
                  </a:lnTo>
                  <a:lnTo>
                    <a:pt x="134" y="1752"/>
                  </a:lnTo>
                  <a:lnTo>
                    <a:pt x="132" y="1821"/>
                  </a:lnTo>
                  <a:lnTo>
                    <a:pt x="132" y="1889"/>
                  </a:lnTo>
                  <a:lnTo>
                    <a:pt x="134" y="1956"/>
                  </a:lnTo>
                  <a:lnTo>
                    <a:pt x="135" y="2024"/>
                  </a:lnTo>
                  <a:lnTo>
                    <a:pt x="0" y="2024"/>
                  </a:lnTo>
                  <a:lnTo>
                    <a:pt x="0" y="776"/>
                  </a:lnTo>
                  <a:lnTo>
                    <a:pt x="0" y="776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  <a:alpha val="44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9"/>
            <p:cNvSpPr>
              <a:spLocks/>
            </p:cNvSpPr>
            <p:nvPr userDrawn="1"/>
          </p:nvSpPr>
          <p:spPr bwMode="auto">
            <a:xfrm>
              <a:off x="0" y="3371787"/>
              <a:ext cx="2895599" cy="2154237"/>
            </a:xfrm>
            <a:custGeom>
              <a:avLst/>
              <a:gdLst/>
              <a:ahLst/>
              <a:cxnLst>
                <a:cxn ang="0">
                  <a:pos x="0" y="118"/>
                </a:cxn>
                <a:cxn ang="0">
                  <a:pos x="165" y="69"/>
                </a:cxn>
                <a:cxn ang="0">
                  <a:pos x="327" y="33"/>
                </a:cxn>
                <a:cxn ang="0">
                  <a:pos x="487" y="11"/>
                </a:cxn>
                <a:cxn ang="0">
                  <a:pos x="645" y="1"/>
                </a:cxn>
                <a:cxn ang="0">
                  <a:pos x="797" y="1"/>
                </a:cxn>
                <a:cxn ang="0">
                  <a:pos x="946" y="13"/>
                </a:cxn>
                <a:cxn ang="0">
                  <a:pos x="1088" y="33"/>
                </a:cxn>
                <a:cxn ang="0">
                  <a:pos x="1225" y="62"/>
                </a:cxn>
                <a:cxn ang="0">
                  <a:pos x="1352" y="97"/>
                </a:cxn>
                <a:cxn ang="0">
                  <a:pos x="1472" y="138"/>
                </a:cxn>
                <a:cxn ang="0">
                  <a:pos x="1585" y="184"/>
                </a:cxn>
                <a:cxn ang="0">
                  <a:pos x="1685" y="236"/>
                </a:cxn>
                <a:cxn ang="0">
                  <a:pos x="1776" y="288"/>
                </a:cxn>
                <a:cxn ang="0">
                  <a:pos x="1854" y="343"/>
                </a:cxn>
                <a:cxn ang="0">
                  <a:pos x="1921" y="399"/>
                </a:cxn>
                <a:cxn ang="0">
                  <a:pos x="1974" y="455"/>
                </a:cxn>
                <a:cxn ang="0">
                  <a:pos x="1920" y="434"/>
                </a:cxn>
                <a:cxn ang="0">
                  <a:pos x="1804" y="394"/>
                </a:cxn>
                <a:cxn ang="0">
                  <a:pos x="1680" y="361"/>
                </a:cxn>
                <a:cxn ang="0">
                  <a:pos x="1548" y="338"/>
                </a:cxn>
                <a:cxn ang="0">
                  <a:pos x="1413" y="323"/>
                </a:cxn>
                <a:cxn ang="0">
                  <a:pos x="1273" y="321"/>
                </a:cxn>
                <a:cxn ang="0">
                  <a:pos x="1132" y="331"/>
                </a:cxn>
                <a:cxn ang="0">
                  <a:pos x="990" y="356"/>
                </a:cxn>
                <a:cxn ang="0">
                  <a:pos x="919" y="374"/>
                </a:cxn>
                <a:cxn ang="0">
                  <a:pos x="850" y="396"/>
                </a:cxn>
                <a:cxn ang="0">
                  <a:pos x="781" y="424"/>
                </a:cxn>
                <a:cxn ang="0">
                  <a:pos x="711" y="455"/>
                </a:cxn>
                <a:cxn ang="0">
                  <a:pos x="645" y="490"/>
                </a:cxn>
                <a:cxn ang="0">
                  <a:pos x="579" y="531"/>
                </a:cxn>
                <a:cxn ang="0">
                  <a:pos x="515" y="577"/>
                </a:cxn>
                <a:cxn ang="0">
                  <a:pos x="452" y="629"/>
                </a:cxn>
                <a:cxn ang="0">
                  <a:pos x="391" y="685"/>
                </a:cxn>
                <a:cxn ang="0">
                  <a:pos x="333" y="747"/>
                </a:cxn>
                <a:cxn ang="0">
                  <a:pos x="277" y="815"/>
                </a:cxn>
                <a:cxn ang="0">
                  <a:pos x="223" y="889"/>
                </a:cxn>
                <a:cxn ang="0">
                  <a:pos x="172" y="970"/>
                </a:cxn>
                <a:cxn ang="0">
                  <a:pos x="124" y="1056"/>
                </a:cxn>
                <a:cxn ang="0">
                  <a:pos x="79" y="1150"/>
                </a:cxn>
                <a:cxn ang="0">
                  <a:pos x="38" y="1249"/>
                </a:cxn>
                <a:cxn ang="0">
                  <a:pos x="0" y="1357"/>
                </a:cxn>
                <a:cxn ang="0">
                  <a:pos x="0" y="118"/>
                </a:cxn>
              </a:cxnLst>
              <a:rect l="0" t="0" r="r" b="b"/>
              <a:pathLst>
                <a:path w="1974" h="1357">
                  <a:moveTo>
                    <a:pt x="0" y="118"/>
                  </a:moveTo>
                  <a:lnTo>
                    <a:pt x="0" y="118"/>
                  </a:lnTo>
                  <a:lnTo>
                    <a:pt x="83" y="92"/>
                  </a:lnTo>
                  <a:lnTo>
                    <a:pt x="165" y="69"/>
                  </a:lnTo>
                  <a:lnTo>
                    <a:pt x="246" y="49"/>
                  </a:lnTo>
                  <a:lnTo>
                    <a:pt x="327" y="33"/>
                  </a:lnTo>
                  <a:lnTo>
                    <a:pt x="408" y="21"/>
                  </a:lnTo>
                  <a:lnTo>
                    <a:pt x="487" y="11"/>
                  </a:lnTo>
                  <a:lnTo>
                    <a:pt x="566" y="5"/>
                  </a:lnTo>
                  <a:lnTo>
                    <a:pt x="645" y="1"/>
                  </a:lnTo>
                  <a:lnTo>
                    <a:pt x="721" y="0"/>
                  </a:lnTo>
                  <a:lnTo>
                    <a:pt x="797" y="1"/>
                  </a:lnTo>
                  <a:lnTo>
                    <a:pt x="873" y="6"/>
                  </a:lnTo>
                  <a:lnTo>
                    <a:pt x="946" y="13"/>
                  </a:lnTo>
                  <a:lnTo>
                    <a:pt x="1018" y="23"/>
                  </a:lnTo>
                  <a:lnTo>
                    <a:pt x="1088" y="33"/>
                  </a:lnTo>
                  <a:lnTo>
                    <a:pt x="1157" y="47"/>
                  </a:lnTo>
                  <a:lnTo>
                    <a:pt x="1225" y="62"/>
                  </a:lnTo>
                  <a:lnTo>
                    <a:pt x="1289" y="79"/>
                  </a:lnTo>
                  <a:lnTo>
                    <a:pt x="1352" y="97"/>
                  </a:lnTo>
                  <a:lnTo>
                    <a:pt x="1413" y="117"/>
                  </a:lnTo>
                  <a:lnTo>
                    <a:pt x="1472" y="138"/>
                  </a:lnTo>
                  <a:lnTo>
                    <a:pt x="1530" y="161"/>
                  </a:lnTo>
                  <a:lnTo>
                    <a:pt x="1585" y="184"/>
                  </a:lnTo>
                  <a:lnTo>
                    <a:pt x="1636" y="209"/>
                  </a:lnTo>
                  <a:lnTo>
                    <a:pt x="1685" y="236"/>
                  </a:lnTo>
                  <a:lnTo>
                    <a:pt x="1732" y="262"/>
                  </a:lnTo>
                  <a:lnTo>
                    <a:pt x="1776" y="288"/>
                  </a:lnTo>
                  <a:lnTo>
                    <a:pt x="1816" y="315"/>
                  </a:lnTo>
                  <a:lnTo>
                    <a:pt x="1854" y="343"/>
                  </a:lnTo>
                  <a:lnTo>
                    <a:pt x="1888" y="371"/>
                  </a:lnTo>
                  <a:lnTo>
                    <a:pt x="1921" y="399"/>
                  </a:lnTo>
                  <a:lnTo>
                    <a:pt x="1949" y="427"/>
                  </a:lnTo>
                  <a:lnTo>
                    <a:pt x="1974" y="455"/>
                  </a:lnTo>
                  <a:lnTo>
                    <a:pt x="1974" y="455"/>
                  </a:lnTo>
                  <a:lnTo>
                    <a:pt x="1920" y="434"/>
                  </a:lnTo>
                  <a:lnTo>
                    <a:pt x="1864" y="412"/>
                  </a:lnTo>
                  <a:lnTo>
                    <a:pt x="1804" y="394"/>
                  </a:lnTo>
                  <a:lnTo>
                    <a:pt x="1743" y="376"/>
                  </a:lnTo>
                  <a:lnTo>
                    <a:pt x="1680" y="361"/>
                  </a:lnTo>
                  <a:lnTo>
                    <a:pt x="1614" y="348"/>
                  </a:lnTo>
                  <a:lnTo>
                    <a:pt x="1548" y="338"/>
                  </a:lnTo>
                  <a:lnTo>
                    <a:pt x="1481" y="330"/>
                  </a:lnTo>
                  <a:lnTo>
                    <a:pt x="1413" y="323"/>
                  </a:lnTo>
                  <a:lnTo>
                    <a:pt x="1344" y="320"/>
                  </a:lnTo>
                  <a:lnTo>
                    <a:pt x="1273" y="321"/>
                  </a:lnTo>
                  <a:lnTo>
                    <a:pt x="1203" y="325"/>
                  </a:lnTo>
                  <a:lnTo>
                    <a:pt x="1132" y="331"/>
                  </a:lnTo>
                  <a:lnTo>
                    <a:pt x="1061" y="341"/>
                  </a:lnTo>
                  <a:lnTo>
                    <a:pt x="990" y="356"/>
                  </a:lnTo>
                  <a:lnTo>
                    <a:pt x="954" y="364"/>
                  </a:lnTo>
                  <a:lnTo>
                    <a:pt x="919" y="374"/>
                  </a:lnTo>
                  <a:lnTo>
                    <a:pt x="885" y="384"/>
                  </a:lnTo>
                  <a:lnTo>
                    <a:pt x="850" y="396"/>
                  </a:lnTo>
                  <a:lnTo>
                    <a:pt x="815" y="409"/>
                  </a:lnTo>
                  <a:lnTo>
                    <a:pt x="781" y="424"/>
                  </a:lnTo>
                  <a:lnTo>
                    <a:pt x="746" y="439"/>
                  </a:lnTo>
                  <a:lnTo>
                    <a:pt x="711" y="455"/>
                  </a:lnTo>
                  <a:lnTo>
                    <a:pt x="678" y="472"/>
                  </a:lnTo>
                  <a:lnTo>
                    <a:pt x="645" y="490"/>
                  </a:lnTo>
                  <a:lnTo>
                    <a:pt x="612" y="510"/>
                  </a:lnTo>
                  <a:lnTo>
                    <a:pt x="579" y="531"/>
                  </a:lnTo>
                  <a:lnTo>
                    <a:pt x="546" y="554"/>
                  </a:lnTo>
                  <a:lnTo>
                    <a:pt x="515" y="577"/>
                  </a:lnTo>
                  <a:lnTo>
                    <a:pt x="484" y="602"/>
                  </a:lnTo>
                  <a:lnTo>
                    <a:pt x="452" y="629"/>
                  </a:lnTo>
                  <a:lnTo>
                    <a:pt x="421" y="657"/>
                  </a:lnTo>
                  <a:lnTo>
                    <a:pt x="391" y="685"/>
                  </a:lnTo>
                  <a:lnTo>
                    <a:pt x="361" y="716"/>
                  </a:lnTo>
                  <a:lnTo>
                    <a:pt x="333" y="747"/>
                  </a:lnTo>
                  <a:lnTo>
                    <a:pt x="304" y="780"/>
                  </a:lnTo>
                  <a:lnTo>
                    <a:pt x="277" y="815"/>
                  </a:lnTo>
                  <a:lnTo>
                    <a:pt x="249" y="851"/>
                  </a:lnTo>
                  <a:lnTo>
                    <a:pt x="223" y="889"/>
                  </a:lnTo>
                  <a:lnTo>
                    <a:pt x="198" y="929"/>
                  </a:lnTo>
                  <a:lnTo>
                    <a:pt x="172" y="970"/>
                  </a:lnTo>
                  <a:lnTo>
                    <a:pt x="149" y="1012"/>
                  </a:lnTo>
                  <a:lnTo>
                    <a:pt x="124" y="1056"/>
                  </a:lnTo>
                  <a:lnTo>
                    <a:pt x="101" y="1102"/>
                  </a:lnTo>
                  <a:lnTo>
                    <a:pt x="79" y="1150"/>
                  </a:lnTo>
                  <a:lnTo>
                    <a:pt x="58" y="1198"/>
                  </a:lnTo>
                  <a:lnTo>
                    <a:pt x="38" y="1249"/>
                  </a:lnTo>
                  <a:lnTo>
                    <a:pt x="18" y="1302"/>
                  </a:lnTo>
                  <a:lnTo>
                    <a:pt x="0" y="1357"/>
                  </a:lnTo>
                  <a:lnTo>
                    <a:pt x="0" y="118"/>
                  </a:lnTo>
                  <a:lnTo>
                    <a:pt x="0" y="118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0"/>
            <p:cNvSpPr>
              <a:spLocks/>
            </p:cNvSpPr>
            <p:nvPr userDrawn="1"/>
          </p:nvSpPr>
          <p:spPr bwMode="auto">
            <a:xfrm>
              <a:off x="1502664" y="5586916"/>
              <a:ext cx="6519672" cy="5913188"/>
            </a:xfrm>
            <a:custGeom>
              <a:avLst/>
              <a:gdLst/>
              <a:ahLst/>
              <a:cxnLst>
                <a:cxn ang="0">
                  <a:pos x="1377" y="130"/>
                </a:cxn>
                <a:cxn ang="0">
                  <a:pos x="1299" y="89"/>
                </a:cxn>
                <a:cxn ang="0">
                  <a:pos x="1220" y="56"/>
                </a:cxn>
                <a:cxn ang="0">
                  <a:pos x="1137" y="30"/>
                </a:cxn>
                <a:cxn ang="0">
                  <a:pos x="1052" y="11"/>
                </a:cxn>
                <a:cxn ang="0">
                  <a:pos x="966" y="2"/>
                </a:cxn>
                <a:cxn ang="0">
                  <a:pos x="880" y="0"/>
                </a:cxn>
                <a:cxn ang="0">
                  <a:pos x="794" y="5"/>
                </a:cxn>
                <a:cxn ang="0">
                  <a:pos x="708" y="18"/>
                </a:cxn>
                <a:cxn ang="0">
                  <a:pos x="624" y="40"/>
                </a:cxn>
                <a:cxn ang="0">
                  <a:pos x="543" y="69"/>
                </a:cxn>
                <a:cxn ang="0">
                  <a:pos x="466" y="107"/>
                </a:cxn>
                <a:cxn ang="0">
                  <a:pos x="391" y="155"/>
                </a:cxn>
                <a:cxn ang="0">
                  <a:pos x="322" y="210"/>
                </a:cxn>
                <a:cxn ang="0">
                  <a:pos x="258" y="272"/>
                </a:cxn>
                <a:cxn ang="0">
                  <a:pos x="200" y="345"/>
                </a:cxn>
                <a:cxn ang="0">
                  <a:pos x="149" y="426"/>
                </a:cxn>
                <a:cxn ang="0">
                  <a:pos x="124" y="472"/>
                </a:cxn>
                <a:cxn ang="0">
                  <a:pos x="83" y="568"/>
                </a:cxn>
                <a:cxn ang="0">
                  <a:pos x="48" y="667"/>
                </a:cxn>
                <a:cxn ang="0">
                  <a:pos x="23" y="769"/>
                </a:cxn>
                <a:cxn ang="0">
                  <a:pos x="7" y="875"/>
                </a:cxn>
                <a:cxn ang="0">
                  <a:pos x="0" y="982"/>
                </a:cxn>
                <a:cxn ang="0">
                  <a:pos x="2" y="1090"/>
                </a:cxn>
                <a:cxn ang="0">
                  <a:pos x="12" y="1200"/>
                </a:cxn>
                <a:cxn ang="0">
                  <a:pos x="31" y="1311"/>
                </a:cxn>
                <a:cxn ang="0">
                  <a:pos x="61" y="1420"/>
                </a:cxn>
                <a:cxn ang="0">
                  <a:pos x="101" y="1529"/>
                </a:cxn>
                <a:cxn ang="0">
                  <a:pos x="149" y="1636"/>
                </a:cxn>
                <a:cxn ang="0">
                  <a:pos x="206" y="1742"/>
                </a:cxn>
                <a:cxn ang="0">
                  <a:pos x="274" y="1844"/>
                </a:cxn>
                <a:cxn ang="0">
                  <a:pos x="353" y="1943"/>
                </a:cxn>
                <a:cxn ang="0">
                  <a:pos x="441" y="2039"/>
                </a:cxn>
                <a:cxn ang="0">
                  <a:pos x="2552" y="2085"/>
                </a:cxn>
                <a:cxn ang="0">
                  <a:pos x="2526" y="2070"/>
                </a:cxn>
                <a:cxn ang="0">
                  <a:pos x="2336" y="1955"/>
                </a:cxn>
                <a:cxn ang="0">
                  <a:pos x="2192" y="1860"/>
                </a:cxn>
                <a:cxn ang="0">
                  <a:pos x="2025" y="1748"/>
                </a:cxn>
                <a:cxn ang="0">
                  <a:pos x="1849" y="1619"/>
                </a:cxn>
                <a:cxn ang="0">
                  <a:pos x="1667" y="1477"/>
                </a:cxn>
                <a:cxn ang="0">
                  <a:pos x="1492" y="1326"/>
                </a:cxn>
                <a:cxn ang="0">
                  <a:pos x="1410" y="1246"/>
                </a:cxn>
                <a:cxn ang="0">
                  <a:pos x="1332" y="1167"/>
                </a:cxn>
                <a:cxn ang="0">
                  <a:pos x="1261" y="1086"/>
                </a:cxn>
                <a:cxn ang="0">
                  <a:pos x="1195" y="1004"/>
                </a:cxn>
                <a:cxn ang="0">
                  <a:pos x="1139" y="923"/>
                </a:cxn>
                <a:cxn ang="0">
                  <a:pos x="1091" y="840"/>
                </a:cxn>
                <a:cxn ang="0">
                  <a:pos x="1055" y="761"/>
                </a:cxn>
                <a:cxn ang="0">
                  <a:pos x="1030" y="680"/>
                </a:cxn>
                <a:cxn ang="0">
                  <a:pos x="1017" y="602"/>
                </a:cxn>
                <a:cxn ang="0">
                  <a:pos x="1019" y="527"/>
                </a:cxn>
                <a:cxn ang="0">
                  <a:pos x="1028" y="470"/>
                </a:cxn>
                <a:cxn ang="0">
                  <a:pos x="1040" y="434"/>
                </a:cxn>
                <a:cxn ang="0">
                  <a:pos x="1057" y="398"/>
                </a:cxn>
                <a:cxn ang="0">
                  <a:pos x="1076" y="363"/>
                </a:cxn>
                <a:cxn ang="0">
                  <a:pos x="1101" y="330"/>
                </a:cxn>
                <a:cxn ang="0">
                  <a:pos x="1131" y="295"/>
                </a:cxn>
                <a:cxn ang="0">
                  <a:pos x="1182" y="248"/>
                </a:cxn>
                <a:cxn ang="0">
                  <a:pos x="1269" y="186"/>
                </a:cxn>
                <a:cxn ang="0">
                  <a:pos x="1377" y="130"/>
                </a:cxn>
              </a:cxnLst>
              <a:rect l="0" t="0" r="r" b="b"/>
              <a:pathLst>
                <a:path w="2552" h="2085">
                  <a:moveTo>
                    <a:pt x="1377" y="130"/>
                  </a:moveTo>
                  <a:lnTo>
                    <a:pt x="1377" y="130"/>
                  </a:lnTo>
                  <a:lnTo>
                    <a:pt x="1339" y="109"/>
                  </a:lnTo>
                  <a:lnTo>
                    <a:pt x="1299" y="89"/>
                  </a:lnTo>
                  <a:lnTo>
                    <a:pt x="1260" y="73"/>
                  </a:lnTo>
                  <a:lnTo>
                    <a:pt x="1220" y="56"/>
                  </a:lnTo>
                  <a:lnTo>
                    <a:pt x="1179" y="43"/>
                  </a:lnTo>
                  <a:lnTo>
                    <a:pt x="1137" y="30"/>
                  </a:lnTo>
                  <a:lnTo>
                    <a:pt x="1094" y="20"/>
                  </a:lnTo>
                  <a:lnTo>
                    <a:pt x="1052" y="11"/>
                  </a:lnTo>
                  <a:lnTo>
                    <a:pt x="1009" y="7"/>
                  </a:lnTo>
                  <a:lnTo>
                    <a:pt x="966" y="2"/>
                  </a:lnTo>
                  <a:lnTo>
                    <a:pt x="923" y="0"/>
                  </a:lnTo>
                  <a:lnTo>
                    <a:pt x="880" y="0"/>
                  </a:lnTo>
                  <a:lnTo>
                    <a:pt x="837" y="2"/>
                  </a:lnTo>
                  <a:lnTo>
                    <a:pt x="794" y="5"/>
                  </a:lnTo>
                  <a:lnTo>
                    <a:pt x="751" y="10"/>
                  </a:lnTo>
                  <a:lnTo>
                    <a:pt x="708" y="18"/>
                  </a:lnTo>
                  <a:lnTo>
                    <a:pt x="667" y="28"/>
                  </a:lnTo>
                  <a:lnTo>
                    <a:pt x="624" y="40"/>
                  </a:lnTo>
                  <a:lnTo>
                    <a:pt x="584" y="54"/>
                  </a:lnTo>
                  <a:lnTo>
                    <a:pt x="543" y="69"/>
                  </a:lnTo>
                  <a:lnTo>
                    <a:pt x="504" y="87"/>
                  </a:lnTo>
                  <a:lnTo>
                    <a:pt x="466" y="107"/>
                  </a:lnTo>
                  <a:lnTo>
                    <a:pt x="428" y="130"/>
                  </a:lnTo>
                  <a:lnTo>
                    <a:pt x="391" y="155"/>
                  </a:lnTo>
                  <a:lnTo>
                    <a:pt x="357" y="182"/>
                  </a:lnTo>
                  <a:lnTo>
                    <a:pt x="322" y="210"/>
                  </a:lnTo>
                  <a:lnTo>
                    <a:pt x="289" y="241"/>
                  </a:lnTo>
                  <a:lnTo>
                    <a:pt x="258" y="272"/>
                  </a:lnTo>
                  <a:lnTo>
                    <a:pt x="228" y="309"/>
                  </a:lnTo>
                  <a:lnTo>
                    <a:pt x="200" y="345"/>
                  </a:lnTo>
                  <a:lnTo>
                    <a:pt x="173" y="385"/>
                  </a:lnTo>
                  <a:lnTo>
                    <a:pt x="149" y="426"/>
                  </a:lnTo>
                  <a:lnTo>
                    <a:pt x="149" y="426"/>
                  </a:lnTo>
                  <a:lnTo>
                    <a:pt x="124" y="472"/>
                  </a:lnTo>
                  <a:lnTo>
                    <a:pt x="102" y="520"/>
                  </a:lnTo>
                  <a:lnTo>
                    <a:pt x="83" y="568"/>
                  </a:lnTo>
                  <a:lnTo>
                    <a:pt x="64" y="617"/>
                  </a:lnTo>
                  <a:lnTo>
                    <a:pt x="48" y="667"/>
                  </a:lnTo>
                  <a:lnTo>
                    <a:pt x="35" y="718"/>
                  </a:lnTo>
                  <a:lnTo>
                    <a:pt x="23" y="769"/>
                  </a:lnTo>
                  <a:lnTo>
                    <a:pt x="15" y="822"/>
                  </a:lnTo>
                  <a:lnTo>
                    <a:pt x="7" y="875"/>
                  </a:lnTo>
                  <a:lnTo>
                    <a:pt x="2" y="928"/>
                  </a:lnTo>
                  <a:lnTo>
                    <a:pt x="0" y="982"/>
                  </a:lnTo>
                  <a:lnTo>
                    <a:pt x="0" y="1035"/>
                  </a:lnTo>
                  <a:lnTo>
                    <a:pt x="2" y="1090"/>
                  </a:lnTo>
                  <a:lnTo>
                    <a:pt x="5" y="1146"/>
                  </a:lnTo>
                  <a:lnTo>
                    <a:pt x="12" y="1200"/>
                  </a:lnTo>
                  <a:lnTo>
                    <a:pt x="22" y="1255"/>
                  </a:lnTo>
                  <a:lnTo>
                    <a:pt x="31" y="1311"/>
                  </a:lnTo>
                  <a:lnTo>
                    <a:pt x="46" y="1365"/>
                  </a:lnTo>
                  <a:lnTo>
                    <a:pt x="61" y="1420"/>
                  </a:lnTo>
                  <a:lnTo>
                    <a:pt x="79" y="1474"/>
                  </a:lnTo>
                  <a:lnTo>
                    <a:pt x="101" y="1529"/>
                  </a:lnTo>
                  <a:lnTo>
                    <a:pt x="124" y="1583"/>
                  </a:lnTo>
                  <a:lnTo>
                    <a:pt x="149" y="1636"/>
                  </a:lnTo>
                  <a:lnTo>
                    <a:pt x="177" y="1689"/>
                  </a:lnTo>
                  <a:lnTo>
                    <a:pt x="206" y="1742"/>
                  </a:lnTo>
                  <a:lnTo>
                    <a:pt x="239" y="1793"/>
                  </a:lnTo>
                  <a:lnTo>
                    <a:pt x="274" y="1844"/>
                  </a:lnTo>
                  <a:lnTo>
                    <a:pt x="312" y="1895"/>
                  </a:lnTo>
                  <a:lnTo>
                    <a:pt x="353" y="1943"/>
                  </a:lnTo>
                  <a:lnTo>
                    <a:pt x="396" y="1993"/>
                  </a:lnTo>
                  <a:lnTo>
                    <a:pt x="441" y="2039"/>
                  </a:lnTo>
                  <a:lnTo>
                    <a:pt x="489" y="2085"/>
                  </a:lnTo>
                  <a:lnTo>
                    <a:pt x="2552" y="2085"/>
                  </a:lnTo>
                  <a:lnTo>
                    <a:pt x="2552" y="2085"/>
                  </a:lnTo>
                  <a:lnTo>
                    <a:pt x="2526" y="2070"/>
                  </a:lnTo>
                  <a:lnTo>
                    <a:pt x="2450" y="2026"/>
                  </a:lnTo>
                  <a:lnTo>
                    <a:pt x="2336" y="1955"/>
                  </a:lnTo>
                  <a:lnTo>
                    <a:pt x="2266" y="1910"/>
                  </a:lnTo>
                  <a:lnTo>
                    <a:pt x="2192" y="1860"/>
                  </a:lnTo>
                  <a:lnTo>
                    <a:pt x="2111" y="1808"/>
                  </a:lnTo>
                  <a:lnTo>
                    <a:pt x="2025" y="1748"/>
                  </a:lnTo>
                  <a:lnTo>
                    <a:pt x="1938" y="1685"/>
                  </a:lnTo>
                  <a:lnTo>
                    <a:pt x="1849" y="1619"/>
                  </a:lnTo>
                  <a:lnTo>
                    <a:pt x="1758" y="1550"/>
                  </a:lnTo>
                  <a:lnTo>
                    <a:pt x="1667" y="1477"/>
                  </a:lnTo>
                  <a:lnTo>
                    <a:pt x="1578" y="1403"/>
                  </a:lnTo>
                  <a:lnTo>
                    <a:pt x="1492" y="1326"/>
                  </a:lnTo>
                  <a:lnTo>
                    <a:pt x="1451" y="1286"/>
                  </a:lnTo>
                  <a:lnTo>
                    <a:pt x="1410" y="1246"/>
                  </a:lnTo>
                  <a:lnTo>
                    <a:pt x="1370" y="1207"/>
                  </a:lnTo>
                  <a:lnTo>
                    <a:pt x="1332" y="1167"/>
                  </a:lnTo>
                  <a:lnTo>
                    <a:pt x="1296" y="1126"/>
                  </a:lnTo>
                  <a:lnTo>
                    <a:pt x="1261" y="1086"/>
                  </a:lnTo>
                  <a:lnTo>
                    <a:pt x="1227" y="1045"/>
                  </a:lnTo>
                  <a:lnTo>
                    <a:pt x="1195" y="1004"/>
                  </a:lnTo>
                  <a:lnTo>
                    <a:pt x="1167" y="962"/>
                  </a:lnTo>
                  <a:lnTo>
                    <a:pt x="1139" y="923"/>
                  </a:lnTo>
                  <a:lnTo>
                    <a:pt x="1114" y="881"/>
                  </a:lnTo>
                  <a:lnTo>
                    <a:pt x="1091" y="840"/>
                  </a:lnTo>
                  <a:lnTo>
                    <a:pt x="1071" y="801"/>
                  </a:lnTo>
                  <a:lnTo>
                    <a:pt x="1055" y="761"/>
                  </a:lnTo>
                  <a:lnTo>
                    <a:pt x="1042" y="720"/>
                  </a:lnTo>
                  <a:lnTo>
                    <a:pt x="1030" y="680"/>
                  </a:lnTo>
                  <a:lnTo>
                    <a:pt x="1022" y="642"/>
                  </a:lnTo>
                  <a:lnTo>
                    <a:pt x="1017" y="602"/>
                  </a:lnTo>
                  <a:lnTo>
                    <a:pt x="1015" y="565"/>
                  </a:lnTo>
                  <a:lnTo>
                    <a:pt x="1019" y="527"/>
                  </a:lnTo>
                  <a:lnTo>
                    <a:pt x="1023" y="489"/>
                  </a:lnTo>
                  <a:lnTo>
                    <a:pt x="1028" y="470"/>
                  </a:lnTo>
                  <a:lnTo>
                    <a:pt x="1033" y="452"/>
                  </a:lnTo>
                  <a:lnTo>
                    <a:pt x="1040" y="434"/>
                  </a:lnTo>
                  <a:lnTo>
                    <a:pt x="1048" y="416"/>
                  </a:lnTo>
                  <a:lnTo>
                    <a:pt x="1057" y="398"/>
                  </a:lnTo>
                  <a:lnTo>
                    <a:pt x="1066" y="381"/>
                  </a:lnTo>
                  <a:lnTo>
                    <a:pt x="1076" y="363"/>
                  </a:lnTo>
                  <a:lnTo>
                    <a:pt x="1088" y="347"/>
                  </a:lnTo>
                  <a:lnTo>
                    <a:pt x="1101" y="330"/>
                  </a:lnTo>
                  <a:lnTo>
                    <a:pt x="1116" y="312"/>
                  </a:lnTo>
                  <a:lnTo>
                    <a:pt x="1131" y="295"/>
                  </a:lnTo>
                  <a:lnTo>
                    <a:pt x="1147" y="281"/>
                  </a:lnTo>
                  <a:lnTo>
                    <a:pt x="1182" y="248"/>
                  </a:lnTo>
                  <a:lnTo>
                    <a:pt x="1223" y="216"/>
                  </a:lnTo>
                  <a:lnTo>
                    <a:pt x="1269" y="186"/>
                  </a:lnTo>
                  <a:lnTo>
                    <a:pt x="1321" y="158"/>
                  </a:lnTo>
                  <a:lnTo>
                    <a:pt x="1377" y="130"/>
                  </a:lnTo>
                  <a:lnTo>
                    <a:pt x="1377" y="130"/>
                  </a:lnTo>
                  <a:close/>
                </a:path>
              </a:pathLst>
            </a:custGeom>
            <a:solidFill>
              <a:schemeClr val="bg1">
                <a:lumMod val="95000"/>
                <a:alpha val="34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1"/>
            <p:cNvSpPr>
              <a:spLocks/>
            </p:cNvSpPr>
            <p:nvPr userDrawn="1"/>
          </p:nvSpPr>
          <p:spPr bwMode="auto">
            <a:xfrm>
              <a:off x="1155002" y="5801712"/>
              <a:ext cx="3420932" cy="5698392"/>
            </a:xfrm>
            <a:custGeom>
              <a:avLst/>
              <a:gdLst/>
              <a:ahLst/>
              <a:cxnLst>
                <a:cxn ang="0">
                  <a:pos x="99" y="1804"/>
                </a:cxn>
                <a:cxn ang="0">
                  <a:pos x="57" y="1647"/>
                </a:cxn>
                <a:cxn ang="0">
                  <a:pos x="29" y="1492"/>
                </a:cxn>
                <a:cxn ang="0">
                  <a:pos x="10" y="1342"/>
                </a:cxn>
                <a:cxn ang="0">
                  <a:pos x="1" y="1195"/>
                </a:cxn>
                <a:cxn ang="0">
                  <a:pos x="1" y="1054"/>
                </a:cxn>
                <a:cxn ang="0">
                  <a:pos x="10" y="919"/>
                </a:cxn>
                <a:cxn ang="0">
                  <a:pos x="26" y="790"/>
                </a:cxn>
                <a:cxn ang="0">
                  <a:pos x="49" y="667"/>
                </a:cxn>
                <a:cxn ang="0">
                  <a:pos x="81" y="553"/>
                </a:cxn>
                <a:cxn ang="0">
                  <a:pos x="117" y="445"/>
                </a:cxn>
                <a:cxn ang="0">
                  <a:pos x="158" y="346"/>
                </a:cxn>
                <a:cxn ang="0">
                  <a:pos x="203" y="255"/>
                </a:cxn>
                <a:cxn ang="0">
                  <a:pos x="254" y="176"/>
                </a:cxn>
                <a:cxn ang="0">
                  <a:pos x="307" y="105"/>
                </a:cxn>
                <a:cxn ang="0">
                  <a:pos x="363" y="47"/>
                </a:cxn>
                <a:cxn ang="0">
                  <a:pos x="421" y="0"/>
                </a:cxn>
                <a:cxn ang="0">
                  <a:pos x="383" y="57"/>
                </a:cxn>
                <a:cxn ang="0">
                  <a:pos x="317" y="176"/>
                </a:cxn>
                <a:cxn ang="0">
                  <a:pos x="265" y="298"/>
                </a:cxn>
                <a:cxn ang="0">
                  <a:pos x="226" y="421"/>
                </a:cxn>
                <a:cxn ang="0">
                  <a:pos x="201" y="544"/>
                </a:cxn>
                <a:cxn ang="0">
                  <a:pos x="188" y="667"/>
                </a:cxn>
                <a:cxn ang="0">
                  <a:pos x="186" y="789"/>
                </a:cxn>
                <a:cxn ang="0">
                  <a:pos x="196" y="911"/>
                </a:cxn>
                <a:cxn ang="0">
                  <a:pos x="219" y="1030"/>
                </a:cxn>
                <a:cxn ang="0">
                  <a:pos x="252" y="1147"/>
                </a:cxn>
                <a:cxn ang="0">
                  <a:pos x="297" y="1261"/>
                </a:cxn>
                <a:cxn ang="0">
                  <a:pos x="351" y="1371"/>
                </a:cxn>
                <a:cxn ang="0">
                  <a:pos x="416" y="1477"/>
                </a:cxn>
                <a:cxn ang="0">
                  <a:pos x="492" y="1578"/>
                </a:cxn>
                <a:cxn ang="0">
                  <a:pos x="576" y="1674"/>
                </a:cxn>
                <a:cxn ang="0">
                  <a:pos x="668" y="1763"/>
                </a:cxn>
                <a:cxn ang="0">
                  <a:pos x="99" y="1804"/>
                </a:cxn>
              </a:cxnLst>
              <a:rect l="0" t="0" r="r" b="b"/>
              <a:pathLst>
                <a:path w="718" h="1804">
                  <a:moveTo>
                    <a:pt x="99" y="1804"/>
                  </a:moveTo>
                  <a:lnTo>
                    <a:pt x="99" y="1804"/>
                  </a:lnTo>
                  <a:lnTo>
                    <a:pt x="77" y="1725"/>
                  </a:lnTo>
                  <a:lnTo>
                    <a:pt x="57" y="1647"/>
                  </a:lnTo>
                  <a:lnTo>
                    <a:pt x="43" y="1570"/>
                  </a:lnTo>
                  <a:lnTo>
                    <a:pt x="29" y="1492"/>
                  </a:lnTo>
                  <a:lnTo>
                    <a:pt x="18" y="1416"/>
                  </a:lnTo>
                  <a:lnTo>
                    <a:pt x="10" y="1342"/>
                  </a:lnTo>
                  <a:lnTo>
                    <a:pt x="5" y="1267"/>
                  </a:lnTo>
                  <a:lnTo>
                    <a:pt x="1" y="1195"/>
                  </a:lnTo>
                  <a:lnTo>
                    <a:pt x="0" y="1124"/>
                  </a:lnTo>
                  <a:lnTo>
                    <a:pt x="1" y="1054"/>
                  </a:lnTo>
                  <a:lnTo>
                    <a:pt x="5" y="987"/>
                  </a:lnTo>
                  <a:lnTo>
                    <a:pt x="10" y="919"/>
                  </a:lnTo>
                  <a:lnTo>
                    <a:pt x="18" y="853"/>
                  </a:lnTo>
                  <a:lnTo>
                    <a:pt x="26" y="790"/>
                  </a:lnTo>
                  <a:lnTo>
                    <a:pt x="38" y="728"/>
                  </a:lnTo>
                  <a:lnTo>
                    <a:pt x="49" y="667"/>
                  </a:lnTo>
                  <a:lnTo>
                    <a:pt x="64" y="609"/>
                  </a:lnTo>
                  <a:lnTo>
                    <a:pt x="81" y="553"/>
                  </a:lnTo>
                  <a:lnTo>
                    <a:pt x="97" y="496"/>
                  </a:lnTo>
                  <a:lnTo>
                    <a:pt x="117" y="445"/>
                  </a:lnTo>
                  <a:lnTo>
                    <a:pt x="137" y="394"/>
                  </a:lnTo>
                  <a:lnTo>
                    <a:pt x="158" y="346"/>
                  </a:lnTo>
                  <a:lnTo>
                    <a:pt x="180" y="300"/>
                  </a:lnTo>
                  <a:lnTo>
                    <a:pt x="203" y="255"/>
                  </a:lnTo>
                  <a:lnTo>
                    <a:pt x="227" y="214"/>
                  </a:lnTo>
                  <a:lnTo>
                    <a:pt x="254" y="176"/>
                  </a:lnTo>
                  <a:lnTo>
                    <a:pt x="280" y="140"/>
                  </a:lnTo>
                  <a:lnTo>
                    <a:pt x="307" y="105"/>
                  </a:lnTo>
                  <a:lnTo>
                    <a:pt x="335" y="76"/>
                  </a:lnTo>
                  <a:lnTo>
                    <a:pt x="363" y="47"/>
                  </a:lnTo>
                  <a:lnTo>
                    <a:pt x="391" y="21"/>
                  </a:lnTo>
                  <a:lnTo>
                    <a:pt x="421" y="0"/>
                  </a:lnTo>
                  <a:lnTo>
                    <a:pt x="421" y="0"/>
                  </a:lnTo>
                  <a:lnTo>
                    <a:pt x="383" y="57"/>
                  </a:lnTo>
                  <a:lnTo>
                    <a:pt x="348" y="117"/>
                  </a:lnTo>
                  <a:lnTo>
                    <a:pt x="317" y="176"/>
                  </a:lnTo>
                  <a:lnTo>
                    <a:pt x="289" y="237"/>
                  </a:lnTo>
                  <a:lnTo>
                    <a:pt x="265" y="298"/>
                  </a:lnTo>
                  <a:lnTo>
                    <a:pt x="244" y="359"/>
                  </a:lnTo>
                  <a:lnTo>
                    <a:pt x="226" y="421"/>
                  </a:lnTo>
                  <a:lnTo>
                    <a:pt x="213" y="482"/>
                  </a:lnTo>
                  <a:lnTo>
                    <a:pt x="201" y="544"/>
                  </a:lnTo>
                  <a:lnTo>
                    <a:pt x="193" y="605"/>
                  </a:lnTo>
                  <a:lnTo>
                    <a:pt x="188" y="667"/>
                  </a:lnTo>
                  <a:lnTo>
                    <a:pt x="185" y="728"/>
                  </a:lnTo>
                  <a:lnTo>
                    <a:pt x="186" y="789"/>
                  </a:lnTo>
                  <a:lnTo>
                    <a:pt x="189" y="850"/>
                  </a:lnTo>
                  <a:lnTo>
                    <a:pt x="196" y="911"/>
                  </a:lnTo>
                  <a:lnTo>
                    <a:pt x="206" y="970"/>
                  </a:lnTo>
                  <a:lnTo>
                    <a:pt x="219" y="1030"/>
                  </a:lnTo>
                  <a:lnTo>
                    <a:pt x="234" y="1089"/>
                  </a:lnTo>
                  <a:lnTo>
                    <a:pt x="252" y="1147"/>
                  </a:lnTo>
                  <a:lnTo>
                    <a:pt x="274" y="1205"/>
                  </a:lnTo>
                  <a:lnTo>
                    <a:pt x="297" y="1261"/>
                  </a:lnTo>
                  <a:lnTo>
                    <a:pt x="323" y="1317"/>
                  </a:lnTo>
                  <a:lnTo>
                    <a:pt x="351" y="1371"/>
                  </a:lnTo>
                  <a:lnTo>
                    <a:pt x="383" y="1424"/>
                  </a:lnTo>
                  <a:lnTo>
                    <a:pt x="416" y="1477"/>
                  </a:lnTo>
                  <a:lnTo>
                    <a:pt x="452" y="1528"/>
                  </a:lnTo>
                  <a:lnTo>
                    <a:pt x="492" y="1578"/>
                  </a:lnTo>
                  <a:lnTo>
                    <a:pt x="531" y="1626"/>
                  </a:lnTo>
                  <a:lnTo>
                    <a:pt x="576" y="1674"/>
                  </a:lnTo>
                  <a:lnTo>
                    <a:pt x="620" y="1718"/>
                  </a:lnTo>
                  <a:lnTo>
                    <a:pt x="668" y="1763"/>
                  </a:lnTo>
                  <a:lnTo>
                    <a:pt x="718" y="1804"/>
                  </a:lnTo>
                  <a:lnTo>
                    <a:pt x="99" y="1804"/>
                  </a:lnTo>
                  <a:lnTo>
                    <a:pt x="99" y="1804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  <a:alpha val="37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2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16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4.xml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8.xml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0.xml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moneytimes.ru/encyclopedia/6274.html" TargetMode="External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www.pravda.ru/?area=show&amp;url=http://wciom.ru/index.php?id=459&amp;uid=112942" TargetMode="Externa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304764" y="1494076"/>
            <a:ext cx="6858000" cy="2308324"/>
          </a:xfrm>
        </p:spPr>
        <p:txBody>
          <a:bodyPr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8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САМАЯ УВАЖАЕМАЯ ПРОФЕССИЯ</a:t>
            </a:r>
            <a:endParaRPr lang="ru-RU" sz="48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611560" y="5157192"/>
            <a:ext cx="824440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ru-RU" i="1" dirty="0">
                <a:latin typeface="Arial" pitchFamily="34" charset="0"/>
                <a:cs typeface="Arial" pitchFamily="34" charset="0"/>
              </a:rPr>
              <a:t>Романович Н.А., доктор социолог. наук, </a:t>
            </a:r>
            <a:endParaRPr lang="ru-RU" dirty="0">
              <a:latin typeface="Arial" pitchFamily="34" charset="0"/>
              <a:cs typeface="Arial" pitchFamily="34" charset="0"/>
            </a:endParaRPr>
          </a:p>
          <a:p>
            <a:pPr algn="r"/>
            <a:r>
              <a:rPr lang="ru-RU" i="1" dirty="0">
                <a:latin typeface="Arial" pitchFamily="34" charset="0"/>
                <a:cs typeface="Arial" pitchFamily="34" charset="0"/>
              </a:rPr>
              <a:t>профессор кафедры политологии и политического управления </a:t>
            </a:r>
            <a:endParaRPr lang="ru-RU" dirty="0">
              <a:latin typeface="Arial" pitchFamily="34" charset="0"/>
              <a:cs typeface="Arial" pitchFamily="34" charset="0"/>
            </a:endParaRPr>
          </a:p>
          <a:p>
            <a:pPr algn="r"/>
            <a:r>
              <a:rPr lang="ru-RU" i="1" dirty="0" err="1">
                <a:latin typeface="Arial" pitchFamily="34" charset="0"/>
                <a:cs typeface="Arial" pitchFamily="34" charset="0"/>
              </a:rPr>
              <a:t>РАНХиГС</a:t>
            </a:r>
            <a:r>
              <a:rPr lang="ru-RU" i="1" dirty="0">
                <a:latin typeface="Arial" pitchFamily="34" charset="0"/>
                <a:cs typeface="Arial" pitchFamily="34" charset="0"/>
              </a:rPr>
              <a:t> при Президенте РФ (Воронежский филиал),</a:t>
            </a:r>
            <a:endParaRPr lang="ru-RU" dirty="0">
              <a:latin typeface="Arial" pitchFamily="34" charset="0"/>
              <a:cs typeface="Arial" pitchFamily="34" charset="0"/>
            </a:endParaRPr>
          </a:p>
          <a:p>
            <a:pPr algn="r"/>
            <a:r>
              <a:rPr lang="ru-RU" i="1" dirty="0">
                <a:latin typeface="Arial" pitchFamily="34" charset="0"/>
                <a:cs typeface="Arial" pitchFamily="34" charset="0"/>
              </a:rPr>
              <a:t>генеральный директор Института общественного мнения «Квалитас»</a:t>
            </a:r>
            <a:endParaRPr lang="ru-RU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28298" y="1412776"/>
            <a:ext cx="8496944" cy="48320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/>
              <a:t>Опрос телекомпании </a:t>
            </a:r>
            <a:r>
              <a:rPr lang="ru-RU" sz="2800" dirty="0" err="1"/>
              <a:t>Fox</a:t>
            </a:r>
            <a:r>
              <a:rPr lang="ru-RU" sz="2800" dirty="0"/>
              <a:t> показал, что для большинства американцев - военная служба является наиболее почетным занятием. 38% респондентов более всего уважают военных лидеров. Ненамного, но отстали священнослужители (34% голосов). Военные и священники намного опережают представителей иных профессий. Так, занявшие третье место журналисты набрали лишь 9% голосов, а политики - 4%. В свою очередь, наименьшим уважением пользуются политики (48% их не уважают) и журналисты (28%).</a:t>
            </a:r>
          </a:p>
        </p:txBody>
      </p:sp>
    </p:spTree>
    <p:extLst>
      <p:ext uri="{BB962C8B-B14F-4D97-AF65-F5344CB8AC3E}">
        <p14:creationId xmlns:p14="http://schemas.microsoft.com/office/powerpoint/2010/main" val="1591277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11560" y="5229200"/>
            <a:ext cx="8352928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/>
              <a:t>Современные ученые пользуются доверием среди 66% населения. Среди молодежи от 25 до 30 лет уровень доверия достигает 77%. Чем ниже уровень образования, тем выше степень доверия к ученым людям. Среди людей с неполным среднем образованием доверие возрастает до 86%, тогда как среди людей с высшим образованием падает до 64%</a:t>
            </a:r>
          </a:p>
        </p:txBody>
      </p:sp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971600" y="260648"/>
            <a:ext cx="7344816" cy="954107"/>
          </a:xfrm>
        </p:spPr>
        <p:txBody>
          <a:bodyPr/>
          <a:lstStyle/>
          <a:p>
            <a:r>
              <a:rPr lang="ru-RU" sz="2800" b="1" i="1" dirty="0"/>
              <a:t>Насколько Вы доверяете представителям профессии ученый? </a:t>
            </a:r>
          </a:p>
        </p:txBody>
      </p:sp>
      <p:graphicFrame>
        <p:nvGraphicFramePr>
          <p:cNvPr id="3" name="Диаграмма 2"/>
          <p:cNvGraphicFramePr/>
          <p:nvPr>
            <p:extLst>
              <p:ext uri="{D42A27DB-BD31-4B8C-83A1-F6EECF244321}">
                <p14:modId xmlns:p14="http://schemas.microsoft.com/office/powerpoint/2010/main" val="70639478"/>
              </p:ext>
            </p:extLst>
          </p:nvPr>
        </p:nvGraphicFramePr>
        <p:xfrm>
          <a:off x="891307" y="1340768"/>
          <a:ext cx="7560840" cy="37800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3145938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539552" y="307776"/>
            <a:ext cx="7992888" cy="1200329"/>
          </a:xfrm>
        </p:spPr>
        <p:txBody>
          <a:bodyPr/>
          <a:lstStyle/>
          <a:p>
            <a:r>
              <a:rPr lang="ru-RU" sz="2400" b="1" i="1" dirty="0"/>
              <a:t>«Как выглядит сегодняшний ученый в глазах общества? Какие характеристики ему свойственны в большей степени, с Вашей точки зрения?»</a:t>
            </a: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78939056"/>
              </p:ext>
            </p:extLst>
          </p:nvPr>
        </p:nvGraphicFramePr>
        <p:xfrm>
          <a:off x="323528" y="1556792"/>
          <a:ext cx="8496945" cy="4896542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{5DA37D80-6434-44D0-A028-1B22A696006F}</a:tableStyleId>
              </a:tblPr>
              <a:tblGrid>
                <a:gridCol w="415482"/>
                <a:gridCol w="3515610"/>
                <a:gridCol w="644528"/>
                <a:gridCol w="3921325"/>
              </a:tblGrid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 dirty="0">
                          <a:effectLst/>
                        </a:rPr>
                        <a:t>1</a:t>
                      </a:r>
                      <a:endParaRPr lang="ru-RU" sz="1600" b="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Бедный – 58%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Богатый – 42%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2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Бескорыстный – 72%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Корыстолюбивый – 28%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3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Политически нейтральный – 59%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Вовлеченный в политику – 41%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4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Работает на благо страны – 66%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Строит собственную карьеру – 34%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5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Независимый от власти – 43%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Зависимый от власти – 57%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6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Авторитетный – 70%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Униженный – 30%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19702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7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 dirty="0">
                          <a:effectLst/>
                        </a:rPr>
                        <a:t> Честный, правдивый – 80%</a:t>
                      </a:r>
                      <a:endParaRPr lang="ru-RU" sz="1600" b="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Нечестный, ангажированный вненаучными интересами – 20%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8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 dirty="0">
                          <a:effectLst/>
                        </a:rPr>
                        <a:t> Бесстрашный, мужественный – 59%</a:t>
                      </a:r>
                      <a:endParaRPr lang="ru-RU" sz="1600" b="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Молчащий из страха перед властью – 41%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9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Одет стильно, по моде – 52%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Небрежен в выборе одежды – 48%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10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Открытый, общительный – 65%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Замкнутый, неразговорчивый – 35%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11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Любящий славу и почести – 38%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Скромный – 62%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12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Собранный, подтянутый – 63%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Рассеянный в мыслях и манерах – 37%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8070"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13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>
                          <a:effectLst/>
                        </a:rPr>
                        <a:t> Адекватный в поведении – 57%</a:t>
                      </a:r>
                      <a:endParaRPr lang="ru-RU" sz="1600" b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1" dirty="0">
                          <a:effectLst/>
                        </a:rPr>
                        <a:t>ИЛИ</a:t>
                      </a:r>
                      <a:endParaRPr lang="ru-RU" sz="16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fontAlgn="base" hangingPunct="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b="0" dirty="0">
                          <a:effectLst/>
                        </a:rPr>
                        <a:t> «Со странностями» - 43%</a:t>
                      </a:r>
                      <a:endParaRPr lang="ru-RU" sz="1600" b="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450220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539552" y="116632"/>
            <a:ext cx="7992888" cy="1077218"/>
          </a:xfrm>
        </p:spPr>
        <p:txBody>
          <a:bodyPr/>
          <a:lstStyle/>
          <a:p>
            <a:r>
              <a:rPr lang="ru-RU" sz="3200" b="1" i="1" dirty="0"/>
              <a:t>Насколько Вы доверяете представителям профессии учитель?</a:t>
            </a: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2590853901"/>
              </p:ext>
            </p:extLst>
          </p:nvPr>
        </p:nvGraphicFramePr>
        <p:xfrm>
          <a:off x="891307" y="1340768"/>
          <a:ext cx="7560840" cy="37800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699850" y="5373216"/>
            <a:ext cx="7848872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Учителям сегодня доверяют 63% населения. Среди молодежи уровень доверия учителю достигает 82%. По мере снижения уровня образования респондентов степень доверия возрастет с 60% (высшее образование) до 70% (среднее образование).</a:t>
            </a:r>
          </a:p>
        </p:txBody>
      </p:sp>
    </p:spTree>
    <p:extLst>
      <p:ext uri="{BB962C8B-B14F-4D97-AF65-F5344CB8AC3E}">
        <p14:creationId xmlns:p14="http://schemas.microsoft.com/office/powerpoint/2010/main" val="34629802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251520" y="-129589"/>
            <a:ext cx="8280920" cy="1569660"/>
          </a:xfrm>
        </p:spPr>
        <p:txBody>
          <a:bodyPr/>
          <a:lstStyle/>
          <a:p>
            <a:r>
              <a:rPr lang="ru-RU" sz="3200" b="1" i="1" dirty="0"/>
              <a:t>Насколько Вы доверяете представителям профессии военнослужащий?</a:t>
            </a: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4089205316"/>
              </p:ext>
            </p:extLst>
          </p:nvPr>
        </p:nvGraphicFramePr>
        <p:xfrm>
          <a:off x="891307" y="1340768"/>
          <a:ext cx="7560840" cy="37800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699850" y="5226784"/>
            <a:ext cx="7848872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Большинство населения (61%) доверяют военнослужащим. Женщины им доверяют чаще (66%), чем мужчины (54%).  По мере роста уровня материально благосостояния  респондентов доверие их к военнослужащим возрастает с 56% (среди бедных) до 71% (среди богатых).</a:t>
            </a: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val="38397818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251520" y="116632"/>
            <a:ext cx="8280920" cy="1077218"/>
          </a:xfrm>
        </p:spPr>
        <p:txBody>
          <a:bodyPr/>
          <a:lstStyle/>
          <a:p>
            <a:r>
              <a:rPr lang="ru-RU" sz="3200" b="1" i="1" dirty="0"/>
              <a:t>Насколько Вы доверяете представителям профессии священнослужитель?</a:t>
            </a: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704592445"/>
              </p:ext>
            </p:extLst>
          </p:nvPr>
        </p:nvGraphicFramePr>
        <p:xfrm>
          <a:off x="891307" y="1340768"/>
          <a:ext cx="7497117" cy="34563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717301" y="4797152"/>
            <a:ext cx="7848872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Священнослужителям доверяют в настоящее время 59% опрошенных. Священнослужителям доверяют в настоящее время 59% опрошенных. Женщинам доверие более свойственно (64%), мужчинам (52%). В молодежной среде уровень доверия поднимается до 76%, а среди пенсионеров опускается до 56%. По мере роста уровня образования доверие снижается с 79% до 55%.</a:t>
            </a:r>
          </a:p>
        </p:txBody>
      </p:sp>
    </p:spTree>
    <p:extLst>
      <p:ext uri="{BB962C8B-B14F-4D97-AF65-F5344CB8AC3E}">
        <p14:creationId xmlns:p14="http://schemas.microsoft.com/office/powerpoint/2010/main" val="7886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251520" y="116632"/>
            <a:ext cx="8280920" cy="1077218"/>
          </a:xfrm>
        </p:spPr>
        <p:txBody>
          <a:bodyPr/>
          <a:lstStyle/>
          <a:p>
            <a:r>
              <a:rPr lang="ru-RU" sz="3200" b="1" i="1" dirty="0"/>
              <a:t>Насколько Вы доверяете представителям профессии врач?</a:t>
            </a: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4145941527"/>
              </p:ext>
            </p:extLst>
          </p:nvPr>
        </p:nvGraphicFramePr>
        <p:xfrm>
          <a:off x="891307" y="1340768"/>
          <a:ext cx="7497117" cy="34563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682322" y="4941168"/>
            <a:ext cx="7848872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В </a:t>
            </a:r>
            <a:r>
              <a:rPr lang="ru-RU" dirty="0"/>
              <a:t>своем доверии к врачам мужчины (39%) даже несколько опережают женщин (37%). По мере увеличения возраста респондентов уровень доверие падает с 51% до 34%. Возможно, пожилые респонденты успели убедиться, что врачи – не волшебники и не в силах поправить пошатнувшееся с возрастом здоровье. С ростом уровня образования респондентов их доверие снижается с 50% (</a:t>
            </a:r>
            <a:r>
              <a:rPr lang="ru-RU" dirty="0" err="1"/>
              <a:t>неполн</a:t>
            </a:r>
            <a:r>
              <a:rPr lang="ru-RU" dirty="0"/>
              <a:t>. среднее) до 34% (высшее). </a:t>
            </a:r>
          </a:p>
        </p:txBody>
      </p:sp>
    </p:spTree>
    <p:extLst>
      <p:ext uri="{BB962C8B-B14F-4D97-AF65-F5344CB8AC3E}">
        <p14:creationId xmlns:p14="http://schemas.microsoft.com/office/powerpoint/2010/main" val="3951100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251520" y="116632"/>
            <a:ext cx="8280920" cy="1077218"/>
          </a:xfrm>
        </p:spPr>
        <p:txBody>
          <a:bodyPr/>
          <a:lstStyle/>
          <a:p>
            <a:r>
              <a:rPr lang="ru-RU" sz="3200" b="1" i="1" dirty="0"/>
              <a:t>Насколько Вы доверяете представителям профессии предприниматель?</a:t>
            </a: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3116304131"/>
              </p:ext>
            </p:extLst>
          </p:nvPr>
        </p:nvGraphicFramePr>
        <p:xfrm>
          <a:off x="891307" y="1340768"/>
          <a:ext cx="7569125" cy="37444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710922" y="5085184"/>
            <a:ext cx="7848872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Недоверие к предпринимателям (39%) преобладает над доверием (24%). Мужчины более недоверчивы (47%), чем женщины (33%). По мере возрастания уровня материального благосостояния доверие к предпринимателям растет с 6% среди самых бедных до 29% среди самых богатых.</a:t>
            </a:r>
          </a:p>
        </p:txBody>
      </p:sp>
    </p:spTree>
    <p:extLst>
      <p:ext uri="{BB962C8B-B14F-4D97-AF65-F5344CB8AC3E}">
        <p14:creationId xmlns:p14="http://schemas.microsoft.com/office/powerpoint/2010/main" val="3648879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251520" y="116632"/>
            <a:ext cx="8280920" cy="1077218"/>
          </a:xfrm>
        </p:spPr>
        <p:txBody>
          <a:bodyPr/>
          <a:lstStyle/>
          <a:p>
            <a:r>
              <a:rPr lang="ru-RU" sz="3200" b="1" i="1" dirty="0"/>
              <a:t>Насколько Вы доверяете представителям профессии полицейский?</a:t>
            </a: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2504530559"/>
              </p:ext>
            </p:extLst>
          </p:nvPr>
        </p:nvGraphicFramePr>
        <p:xfrm>
          <a:off x="1051600" y="1268760"/>
          <a:ext cx="7400839" cy="3528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827584" y="4941168"/>
            <a:ext cx="7848872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Сотрудникам полиции сегодня не доверяют 45% населения, тогда как доверяют только 18%. Мужчины чаще (50%), чем женщины (41%), не доверяют российским полицейским. Всплеск недоверия (до 56%) приходится на возраст от 40 до 50 лет. Однако недоверие несколько снижается по мере повышения уровня дохода респондентов (с 53% среди богатых до 44% среди бедных). </a:t>
            </a:r>
          </a:p>
        </p:txBody>
      </p:sp>
    </p:spTree>
    <p:extLst>
      <p:ext uri="{BB962C8B-B14F-4D97-AF65-F5344CB8AC3E}">
        <p14:creationId xmlns:p14="http://schemas.microsoft.com/office/powerpoint/2010/main" val="1214730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389157" y="260648"/>
            <a:ext cx="8280920" cy="830997"/>
          </a:xfrm>
        </p:spPr>
        <p:txBody>
          <a:bodyPr/>
          <a:lstStyle/>
          <a:p>
            <a:r>
              <a:rPr lang="ru-RU" sz="2400" b="1" i="1" dirty="0"/>
              <a:t>Насколько Вы доверяете представителям профессии работник государственной администрации?</a:t>
            </a: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145613406"/>
              </p:ext>
            </p:extLst>
          </p:nvPr>
        </p:nvGraphicFramePr>
        <p:xfrm>
          <a:off x="1132370" y="1184617"/>
          <a:ext cx="7264815" cy="3528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840342" y="4725144"/>
            <a:ext cx="7848872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/>
              <a:t>Недоверие к чиновникам (48%) превалирует над доверием к ним (20%). Мужское население более недоверчиво (52%), чем женское (45%). Уровень недоверия постепенно вырастает к 40-50 годам до 56% (от 37% среди восемнадцатилетних). Повышение степени образования респондентов стимулирует одновременный рост недоверия к чиновникам: с 29% (</a:t>
            </a:r>
            <a:r>
              <a:rPr lang="ru-RU" dirty="0" err="1"/>
              <a:t>неп</a:t>
            </a:r>
            <a:r>
              <a:rPr lang="ru-RU" dirty="0"/>
              <a:t>. среднее) до 53% (высшее). Доверяют же представителям государственных органов чаще всего состоятельные респонденты (35%). </a:t>
            </a:r>
          </a:p>
        </p:txBody>
      </p:sp>
    </p:spTree>
    <p:extLst>
      <p:ext uri="{BB962C8B-B14F-4D97-AF65-F5344CB8AC3E}">
        <p14:creationId xmlns:p14="http://schemas.microsoft.com/office/powerpoint/2010/main" val="220782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187624" y="188640"/>
            <a:ext cx="7344816" cy="954107"/>
          </a:xfrm>
        </p:spPr>
        <p:txBody>
          <a:bodyPr/>
          <a:lstStyle/>
          <a:p>
            <a:r>
              <a:rPr lang="ru-RU" sz="2800" b="1" i="1" dirty="0"/>
              <a:t>Что сегодня делает профессию самой уважаемой в глазах людей? 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323528" y="1052736"/>
            <a:ext cx="8568952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itchFamily="2" charset="2"/>
              <a:buChar char="Ø"/>
            </a:pPr>
            <a:r>
              <a:rPr lang="ru-RU" sz="2400" dirty="0"/>
              <a:t>Может быть, большие деньги? Долгие и трудные годы обучения, которые требуются, для того чтобы ею овладеть? Или то, что люди этой профессии служат другим людям?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2400" dirty="0"/>
              <a:t>По результатам глобального исследования международной компании </a:t>
            </a:r>
            <a:r>
              <a:rPr lang="ru-RU" sz="2400" dirty="0" err="1"/>
              <a:t>Synovate</a:t>
            </a:r>
            <a:r>
              <a:rPr lang="ru-RU" sz="2400" dirty="0"/>
              <a:t>,  респонденты по всему миру больше всего восхищаются работниками в сфере здравоохранения и  наибольшее уважение испытывают к работникам в сфере образования. (Исследование проводилось в 2009 году и охватывало 5500 респондентов из 7 стран, включая: Бразилию, Канаду, Китай, Малайзию, США, Францию и ЮАР). 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2400" dirty="0"/>
              <a:t>В целом 35% опрошенных уверены, что ученые и люди, так или иначе связанные с наукой и высокими технологиями, являются самыми интеллектуальными и эрудированными. Второе место по интеллекту занимают врачи (20%), а третье — люди, работающие в сфере образования (12%).</a:t>
            </a:r>
          </a:p>
        </p:txBody>
      </p:sp>
    </p:spTree>
    <p:extLst>
      <p:ext uri="{BB962C8B-B14F-4D97-AF65-F5344CB8AC3E}">
        <p14:creationId xmlns:p14="http://schemas.microsoft.com/office/powerpoint/2010/main" val="562842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389157" y="137538"/>
            <a:ext cx="8280920" cy="1077218"/>
          </a:xfrm>
        </p:spPr>
        <p:txBody>
          <a:bodyPr/>
          <a:lstStyle/>
          <a:p>
            <a:r>
              <a:rPr lang="ru-RU" sz="3200" b="1" i="1" dirty="0"/>
              <a:t>Насколько Вы доверяете представителям профессии журналист?</a:t>
            </a: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1893343395"/>
              </p:ext>
            </p:extLst>
          </p:nvPr>
        </p:nvGraphicFramePr>
        <p:xfrm>
          <a:off x="1132371" y="1184617"/>
          <a:ext cx="7256054" cy="334478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815995" y="4529399"/>
            <a:ext cx="7848872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/>
              <a:t>Доверие к журналистам (44%) почти вдвое превышает показатель недоверия к ним (24%). Доброе отношение к мастерам пера и микрофона зиждется, в основном, на женской доверчивости. Так соотношение доверия и недоверия женщин имеет вид 51/20, тогда как мужчин: 35/30. Доверие к журналистам увеличивается по мере повышения возрастной планки респондентов с 32% (молодежь) до 59% (пенсионеры). Повышение образования снижает доверие с 57% до 37% (высшее). Доверие снижается также и с ростом уровня дохода с 67% (бедные) до 41% (богатые). </a:t>
            </a:r>
          </a:p>
        </p:txBody>
      </p:sp>
    </p:spTree>
    <p:extLst>
      <p:ext uri="{BB962C8B-B14F-4D97-AF65-F5344CB8AC3E}">
        <p14:creationId xmlns:p14="http://schemas.microsoft.com/office/powerpoint/2010/main" val="2152065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389157" y="137538"/>
            <a:ext cx="8280920" cy="1077218"/>
          </a:xfrm>
        </p:spPr>
        <p:txBody>
          <a:bodyPr/>
          <a:lstStyle/>
          <a:p>
            <a:r>
              <a:rPr lang="ru-RU" sz="3200" b="1" i="1" dirty="0"/>
              <a:t>Насколько Вы доверяете представителям профессии политик?</a:t>
            </a:r>
          </a:p>
        </p:txBody>
      </p:sp>
      <p:graphicFrame>
        <p:nvGraphicFramePr>
          <p:cNvPr id="4" name="Диаграмма 3"/>
          <p:cNvGraphicFramePr/>
          <p:nvPr>
            <p:extLst>
              <p:ext uri="{D42A27DB-BD31-4B8C-83A1-F6EECF244321}">
                <p14:modId xmlns:p14="http://schemas.microsoft.com/office/powerpoint/2010/main" val="1395458587"/>
              </p:ext>
            </p:extLst>
          </p:nvPr>
        </p:nvGraphicFramePr>
        <p:xfrm>
          <a:off x="1232005" y="1340768"/>
          <a:ext cx="7040029" cy="39725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" name="Прямоугольник 1"/>
          <p:cNvSpPr/>
          <p:nvPr/>
        </p:nvSpPr>
        <p:spPr>
          <a:xfrm>
            <a:off x="827584" y="5451345"/>
            <a:ext cx="7848872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Политикам большинство населения не доверяет (55%), остатки доверия сохранились лишь у 14% респондентов. </a:t>
            </a:r>
          </a:p>
        </p:txBody>
      </p:sp>
    </p:spTree>
    <p:extLst>
      <p:ext uri="{BB962C8B-B14F-4D97-AF65-F5344CB8AC3E}">
        <p14:creationId xmlns:p14="http://schemas.microsoft.com/office/powerpoint/2010/main" val="1357150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389157" y="137538"/>
            <a:ext cx="8280920" cy="1077218"/>
          </a:xfrm>
        </p:spPr>
        <p:txBody>
          <a:bodyPr/>
          <a:lstStyle/>
          <a:p>
            <a:r>
              <a:rPr lang="ru-RU" sz="3200" b="1" i="1" dirty="0"/>
              <a:t>Насколько Вы доверяете представителям этих профессий?</a:t>
            </a:r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0921613"/>
              </p:ext>
            </p:extLst>
          </p:nvPr>
        </p:nvGraphicFramePr>
        <p:xfrm>
          <a:off x="251521" y="1196752"/>
          <a:ext cx="8496943" cy="5472607"/>
        </p:xfrm>
        <a:graphic>
          <a:graphicData uri="http://schemas.openxmlformats.org/drawingml/2006/table">
            <a:tbl>
              <a:tblPr firstRow="1" firstCol="1" bandRow="1">
                <a:tableStyleId>{85BE263C-DBD7-4A20-BB59-AAB30ACAA65A}</a:tableStyleId>
              </a:tblPr>
              <a:tblGrid>
                <a:gridCol w="2578149"/>
                <a:gridCol w="1920400"/>
                <a:gridCol w="2077051"/>
                <a:gridCol w="1921343"/>
              </a:tblGrid>
              <a:tr h="796707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 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не </a:t>
                      </a:r>
                      <a:r>
                        <a:rPr lang="ru-RU" sz="1800" cap="all" spc="-20" dirty="0" smtClean="0">
                          <a:effectLst/>
                        </a:rPr>
                        <a:t>доверяю, %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отношусь </a:t>
                      </a:r>
                      <a:r>
                        <a:rPr lang="ru-RU" sz="1800" cap="all" spc="-20" dirty="0" smtClean="0">
                          <a:effectLst/>
                        </a:rPr>
                        <a:t>нейтрально, %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 smtClean="0">
                          <a:effectLst/>
                        </a:rPr>
                        <a:t>Доверяю, %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8531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ученый 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8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26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66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8531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учитель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8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29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63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8531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военнослужащий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10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29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61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8531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священнослужитель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18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23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59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8531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врач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22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40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38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8531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предприниматель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39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37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24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8531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полицейский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45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37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18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120810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работник государственной администрации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48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32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20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8531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журналист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24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32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44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85311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 dirty="0">
                          <a:effectLst/>
                        </a:rPr>
                        <a:t>политик</a:t>
                      </a:r>
                      <a:endParaRPr lang="ru-RU" sz="1800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55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cap="all" spc="-20">
                          <a:effectLst/>
                        </a:rPr>
                        <a:t>31</a:t>
                      </a:r>
                      <a:endParaRPr lang="ru-RU" sz="180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cap="all" spc="-20" dirty="0">
                          <a:effectLst/>
                        </a:rPr>
                        <a:t>14</a:t>
                      </a:r>
                      <a:endParaRPr lang="ru-RU" sz="1800" b="1" dirty="0">
                        <a:effectLst/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51010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23528" y="116632"/>
            <a:ext cx="8496944" cy="67403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itchFamily="2" charset="2"/>
              <a:buChar char="Ø"/>
            </a:pPr>
            <a:r>
              <a:rPr lang="ru-RU" sz="2400" dirty="0"/>
              <a:t>На сегодняшний день наибольшим доверием пользуется профессия ученого (66%).  </a:t>
            </a:r>
            <a:endParaRPr lang="ru-RU" sz="2400" dirty="0" smtClean="0"/>
          </a:p>
          <a:p>
            <a:pPr marL="342900" indent="-342900">
              <a:buFont typeface="Wingdings" pitchFamily="2" charset="2"/>
              <a:buChar char="Ø"/>
            </a:pPr>
            <a:r>
              <a:rPr lang="ru-RU" sz="2400" dirty="0" smtClean="0"/>
              <a:t>За </a:t>
            </a:r>
            <a:r>
              <a:rPr lang="ru-RU" sz="2400" dirty="0"/>
              <a:t>ученым следует пятерка тех профессий, доверие к которым превалирует над недоверием: учитель (63/8), военнослужащий (61/10), священнослужитель (59/18), журналист (44/24), врач (38/22). </a:t>
            </a:r>
            <a:endParaRPr lang="ru-RU" sz="2400" dirty="0" smtClean="0"/>
          </a:p>
          <a:p>
            <a:pPr marL="630238" indent="-346075">
              <a:buFont typeface="Wingdings" pitchFamily="2" charset="2"/>
              <a:buChar char="ü"/>
            </a:pPr>
            <a:r>
              <a:rPr lang="ru-RU" sz="2400" dirty="0" smtClean="0"/>
              <a:t>Заметим</a:t>
            </a:r>
            <a:r>
              <a:rPr lang="ru-RU" sz="2400" dirty="0"/>
              <a:t>, что журналистам люди сегодня доверяют больше, чем врачам. Это может свидетельствовать о том, что слабеет вера в медицину, с одной стороны, или о том, что коммерческая медицина, вставшая на рельсы рыночных отношений, не располагает к доверию. </a:t>
            </a:r>
            <a:endParaRPr lang="ru-RU" sz="2400" dirty="0" smtClean="0"/>
          </a:p>
          <a:p>
            <a:pPr marL="630238" indent="-346075">
              <a:buFont typeface="Wingdings" pitchFamily="2" charset="2"/>
              <a:buChar char="ü"/>
            </a:pPr>
            <a:r>
              <a:rPr lang="ru-RU" sz="2400" dirty="0" smtClean="0"/>
              <a:t>Доверием </a:t>
            </a:r>
            <a:r>
              <a:rPr lang="ru-RU" sz="2400" dirty="0"/>
              <a:t>пользуется тот, чья работа не предполагает корысть. А значит тот, кто сегодня по преимуществу беден. 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2400" dirty="0"/>
              <a:t>Политик – это профессия, которая практически утратила доверие большинства населения. Вот те профессии, недоверие к которым преобладает над доверием: политик (55/14), работник государственной службы (48/20), полицейский (45/18), предприниматель (39/24). </a:t>
            </a:r>
          </a:p>
        </p:txBody>
      </p:sp>
    </p:spTree>
    <p:extLst>
      <p:ext uri="{BB962C8B-B14F-4D97-AF65-F5344CB8AC3E}">
        <p14:creationId xmlns:p14="http://schemas.microsoft.com/office/powerpoint/2010/main" val="2060749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38929" y="476672"/>
            <a:ext cx="8496944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200" b="1" dirty="0"/>
              <a:t>большей степени испытывают доверие к ученым, учителям, военным, медикам и священнослужителем. А вот </a:t>
            </a:r>
            <a:r>
              <a:rPr lang="ru-RU" sz="2200" b="1" u="sng" dirty="0">
                <a:hlinkClick r:id="rId3"/>
              </a:rPr>
              <a:t>политикам</a:t>
            </a:r>
            <a:r>
              <a:rPr lang="ru-RU" sz="2200" b="1" dirty="0"/>
              <a:t>, чиновникам, полицейским и бизнесменам граждане РФ не доверяют. Таковы данным социологического опроса, проведенного Всероссийским центром изучения общественного мнения (</a:t>
            </a:r>
            <a:r>
              <a:rPr lang="ru-RU" sz="2200" b="1" u="sng" dirty="0">
                <a:hlinkClick r:id="rId4"/>
              </a:rPr>
              <a:t>ВЦИОМ</a:t>
            </a:r>
            <a:r>
              <a:rPr lang="ru-RU" sz="2200" b="1" dirty="0"/>
              <a:t>).</a:t>
            </a:r>
            <a:endParaRPr lang="ru-RU" sz="2200" dirty="0"/>
          </a:p>
          <a:p>
            <a:r>
              <a:rPr lang="ru-RU" sz="2200" dirty="0"/>
              <a:t>О доверительном отношении к ученым высказались 66 процентов опрошенных, к учителям - 63 процента. Больше половины респондентов - 57 процентов - испытывают пиетет к военнослужащим, 54 процента - к врачам, каждый второй - к служителям церкви.</a:t>
            </a:r>
          </a:p>
          <a:p>
            <a:r>
              <a:rPr lang="ru-RU" sz="2200" dirty="0"/>
              <a:t>Около трети россиян (37 процента) доверяют журналистам, примерно столько же (34 процента) испытывают противоположные чувства. Работники государственных органов и администрации, а также политики не вызывают доверия у более чем половины опрошенных (52-53 процента). Недоверие к полицейским и предпринимателям испытывает каждый второй респондент (соответственно 52 и 50 процентов).</a:t>
            </a:r>
          </a:p>
        </p:txBody>
      </p:sp>
    </p:spTree>
    <p:extLst>
      <p:ext uri="{BB962C8B-B14F-4D97-AF65-F5344CB8AC3E}">
        <p14:creationId xmlns:p14="http://schemas.microsoft.com/office/powerpoint/2010/main" val="10427662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3"/>
          <p:cNvSpPr>
            <a:spLocks noGrp="1"/>
          </p:cNvSpPr>
          <p:nvPr>
            <p:ph type="ctrTitle"/>
          </p:nvPr>
        </p:nvSpPr>
        <p:spPr>
          <a:xfrm>
            <a:off x="539552" y="2492896"/>
            <a:ext cx="8280920" cy="1015663"/>
          </a:xfrm>
        </p:spPr>
        <p:txBody>
          <a:bodyPr/>
          <a:lstStyle/>
          <a:p>
            <a:pPr algn="ctr"/>
            <a:r>
              <a:rPr lang="ru-RU" sz="6000" b="1" dirty="0" smtClean="0"/>
              <a:t>Спасибо за внимание!</a:t>
            </a:r>
            <a:endParaRPr lang="ru-RU" sz="6000" b="1" dirty="0"/>
          </a:p>
        </p:txBody>
      </p:sp>
    </p:spTree>
    <p:extLst>
      <p:ext uri="{BB962C8B-B14F-4D97-AF65-F5344CB8AC3E}">
        <p14:creationId xmlns:p14="http://schemas.microsoft.com/office/powerpoint/2010/main" val="41328017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187624" y="404083"/>
            <a:ext cx="7344816" cy="523220"/>
          </a:xfrm>
        </p:spPr>
        <p:txBody>
          <a:bodyPr/>
          <a:lstStyle/>
          <a:p>
            <a:r>
              <a:rPr lang="ru-RU" sz="2800" b="1" i="1" dirty="0"/>
              <a:t>В Бразилии 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323528" y="1052736"/>
            <a:ext cx="8568952" cy="5262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itchFamily="2" charset="2"/>
              <a:buChar char="Ø"/>
            </a:pPr>
            <a:r>
              <a:rPr lang="ru-RU" sz="2400" dirty="0"/>
              <a:t>В Бразилии больше всего уважают медицинских работников. Директор по исследованиям </a:t>
            </a:r>
            <a:r>
              <a:rPr lang="ru-RU" sz="2400" dirty="0" err="1"/>
              <a:t>Synovate</a:t>
            </a:r>
            <a:r>
              <a:rPr lang="ru-RU" sz="2400" dirty="0"/>
              <a:t> в Бразилии Василики </a:t>
            </a:r>
            <a:r>
              <a:rPr lang="ru-RU" sz="2400" dirty="0" err="1"/>
              <a:t>Каллиерис</a:t>
            </a:r>
            <a:r>
              <a:rPr lang="ru-RU" sz="2400" dirty="0"/>
              <a:t> прокомментировал это так: </a:t>
            </a:r>
            <a:endParaRPr lang="en-US" sz="2400" dirty="0" smtClean="0"/>
          </a:p>
          <a:p>
            <a:pPr marL="342900" indent="-342900">
              <a:buFont typeface="Wingdings" pitchFamily="2" charset="2"/>
              <a:buChar char="Ø"/>
            </a:pPr>
            <a:r>
              <a:rPr lang="ru-RU" sz="2400" dirty="0" smtClean="0"/>
              <a:t>«Каждый </a:t>
            </a:r>
            <a:r>
              <a:rPr lang="ru-RU" sz="2400" dirty="0"/>
              <a:t>раз, когда в Бразилии избирается новый губернатор или президент, проблемы здравоохранения выходят на первый план. Как и в большинстве развивающихся стран, наша система здравоохранения требует значительных изменений и улучшений, и в зависимости от того, как политика относится к проблемам здравоохранения и медицины, он может стать как кумиром населения, так и его врагом номер один. Поэтому я совершенно не удивлен, что жители Бразилии так уважают и ценят работников медицинской сферы» (http://gtmarket.ru/news/corporate/2009/01/14/1895).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19521102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187624" y="404083"/>
            <a:ext cx="7344816" cy="523220"/>
          </a:xfrm>
        </p:spPr>
        <p:txBody>
          <a:bodyPr/>
          <a:lstStyle/>
          <a:p>
            <a:r>
              <a:rPr lang="ru-RU" sz="2800" b="1" i="1" dirty="0"/>
              <a:t>В Соединенных Штатах Америки 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323528" y="1052736"/>
            <a:ext cx="8568952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itchFamily="2" charset="2"/>
              <a:buChar char="Ø"/>
            </a:pPr>
            <a:r>
              <a:rPr lang="ru-RU" sz="2400" dirty="0"/>
              <a:t>В Соединенных Штатах Америки наивысшие оценки получили работники сферы образования. Руководитель отдела исследований </a:t>
            </a:r>
            <a:r>
              <a:rPr lang="ru-RU" sz="2400" dirty="0" err="1"/>
              <a:t>Synovate</a:t>
            </a:r>
            <a:r>
              <a:rPr lang="ru-RU" sz="2400" dirty="0"/>
              <a:t> Джон </a:t>
            </a:r>
            <a:r>
              <a:rPr lang="ru-RU" sz="2400" dirty="0" err="1"/>
              <a:t>Видмэр</a:t>
            </a:r>
            <a:r>
              <a:rPr lang="ru-RU" sz="2400" dirty="0"/>
              <a:t> связывает это с американским менталитетом:  «Впервые за всю историю государства жители США избрали президента, чьи родители родились в другой стране. И отец Барака Обамы приехал в США именно для того, чтобы получить достойное образование. Сам Обама последовал примеру отца и воспользовался всеми теми возможностями получить образование, которые дает эта страна. Образование всегда играло большую роль в жизни американцев, потому что американцы верят, что именно в процессе обучения человек формируется как полноценная личность».</a:t>
            </a: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1546698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115616" y="188640"/>
            <a:ext cx="7344816" cy="523220"/>
          </a:xfrm>
        </p:spPr>
        <p:txBody>
          <a:bodyPr/>
          <a:lstStyle/>
          <a:p>
            <a:r>
              <a:rPr lang="ru-RU" sz="2800" b="1" i="1" dirty="0"/>
              <a:t>Доверяют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325214" y="692696"/>
            <a:ext cx="8568952" cy="60016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/>
              <a:t>В </a:t>
            </a:r>
            <a:r>
              <a:rPr lang="ru-RU" sz="2400" dirty="0"/>
              <a:t>целом в этих странах люди больше всего доверяют:</a:t>
            </a:r>
          </a:p>
          <a:p>
            <a:pPr marL="627063" lvl="0" indent="-342900">
              <a:buFont typeface="Wingdings" pitchFamily="2" charset="2"/>
              <a:buChar char="ü"/>
            </a:pPr>
            <a:r>
              <a:rPr lang="ru-RU" sz="2400" dirty="0"/>
              <a:t>представителям медицинской сферы -  86%,</a:t>
            </a:r>
          </a:p>
          <a:p>
            <a:pPr marL="627063" lvl="0" indent="-342900">
              <a:buFont typeface="Wingdings" pitchFamily="2" charset="2"/>
              <a:buChar char="ü"/>
            </a:pPr>
            <a:r>
              <a:rPr lang="ru-RU" sz="2400" dirty="0"/>
              <a:t>учителям – 87%,</a:t>
            </a:r>
          </a:p>
          <a:p>
            <a:pPr marL="627063" lvl="0" indent="-342900">
              <a:buFont typeface="Wingdings" pitchFamily="2" charset="2"/>
              <a:buChar char="ü"/>
            </a:pPr>
            <a:r>
              <a:rPr lang="ru-RU" sz="2400" dirty="0"/>
              <a:t>ученым – 86%, </a:t>
            </a:r>
          </a:p>
          <a:p>
            <a:pPr marL="627063" lvl="0" indent="-342900">
              <a:buFont typeface="Wingdings" pitchFamily="2" charset="2"/>
              <a:buChar char="ü"/>
            </a:pPr>
            <a:r>
              <a:rPr lang="ru-RU" sz="2400" dirty="0" err="1"/>
              <a:t>домоработницам</a:t>
            </a:r>
            <a:r>
              <a:rPr lang="ru-RU" sz="2400" dirty="0"/>
              <a:t> – 84%</a:t>
            </a:r>
          </a:p>
          <a:p>
            <a:r>
              <a:rPr lang="ru-RU" sz="2400" dirty="0"/>
              <a:t>Особый пиетет вызывают работники в сфере социального обеспечения и те, кто занимается спасением жизней и следят за общественным порядком (пожарные, полицейские, работники скорой помощи). Представителям подобных профессий доверяют:</a:t>
            </a:r>
          </a:p>
          <a:p>
            <a:pPr marL="627063" lvl="0" indent="-342900">
              <a:buFont typeface="Wingdings" pitchFamily="2" charset="2"/>
              <a:buChar char="ü"/>
            </a:pPr>
            <a:r>
              <a:rPr lang="ru-RU" sz="2400" dirty="0"/>
              <a:t>во Франции – 93%,</a:t>
            </a:r>
          </a:p>
          <a:p>
            <a:pPr marL="627063" lvl="0" indent="-342900">
              <a:buFont typeface="Wingdings" pitchFamily="2" charset="2"/>
              <a:buChar char="ü"/>
            </a:pPr>
            <a:r>
              <a:rPr lang="ru-RU" sz="2400" dirty="0"/>
              <a:t>в Канаде – 93%,</a:t>
            </a:r>
          </a:p>
          <a:p>
            <a:pPr marL="627063" lvl="0" indent="-342900">
              <a:buFont typeface="Wingdings" pitchFamily="2" charset="2"/>
              <a:buChar char="ü"/>
            </a:pPr>
            <a:r>
              <a:rPr lang="ru-RU" sz="2400" dirty="0"/>
              <a:t>в США – 91%.  </a:t>
            </a:r>
          </a:p>
          <a:p>
            <a:r>
              <a:rPr lang="ru-RU" sz="2400" dirty="0"/>
              <a:t>Любопытно, но 14% жителей Малайзии восхищаются теми профессиями, которые помогают людям управлять собственными деньгами и сбережениями.</a:t>
            </a:r>
          </a:p>
        </p:txBody>
      </p:sp>
    </p:spTree>
    <p:extLst>
      <p:ext uri="{BB962C8B-B14F-4D97-AF65-F5344CB8AC3E}">
        <p14:creationId xmlns:p14="http://schemas.microsoft.com/office/powerpoint/2010/main" val="17967256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115616" y="188640"/>
            <a:ext cx="7344816" cy="523220"/>
          </a:xfrm>
        </p:spPr>
        <p:txBody>
          <a:bodyPr/>
          <a:lstStyle/>
          <a:p>
            <a:r>
              <a:rPr lang="ru-RU" sz="2800" b="1" i="1" dirty="0" smtClean="0"/>
              <a:t>Не доверяют</a:t>
            </a:r>
            <a:endParaRPr lang="ru-RU" sz="2800" b="1" i="1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325214" y="692696"/>
            <a:ext cx="8568952" cy="59400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itchFamily="2" charset="2"/>
              <a:buChar char="Ø"/>
            </a:pPr>
            <a:r>
              <a:rPr lang="ru-RU" sz="2000" dirty="0"/>
              <a:t>Не вызывают доверия профессии, которые связаны со СМИ и коммуникациями – 60%.  К ним относятся: журналисты, рекламисты, специалисты по связям с общественностью и специалисты, работающие в сфере маркетинга. 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2000" dirty="0"/>
              <a:t>Особенно неприязненное отношение к маркетологам выявлено во Франции и США – 75% опрошенных им не доверяют. 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2000" dirty="0"/>
              <a:t>Сомнительную репутацию имеет розничная торговля (59%) и индустрия развлечений (54%). 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2000" dirty="0"/>
              <a:t>Актерам и музыкантам или другим людям, работающим в индустрии развлечений и </a:t>
            </a:r>
            <a:r>
              <a:rPr lang="ru-RU" sz="2000" dirty="0" err="1"/>
              <a:t>шоубизнесе</a:t>
            </a:r>
            <a:r>
              <a:rPr lang="ru-RU" sz="2000" dirty="0"/>
              <a:t>, не доверяют:</a:t>
            </a:r>
          </a:p>
          <a:p>
            <a:pPr marL="725488" indent="-284163">
              <a:buFont typeface="Wingdings" pitchFamily="2" charset="2"/>
              <a:buChar char="ü"/>
            </a:pPr>
            <a:r>
              <a:rPr lang="ru-RU" sz="2000" dirty="0"/>
              <a:t>В США -  66% американцев,</a:t>
            </a:r>
          </a:p>
          <a:p>
            <a:pPr marL="725488" indent="-284163">
              <a:buFont typeface="Wingdings" pitchFamily="2" charset="2"/>
              <a:buChar char="ü"/>
            </a:pPr>
            <a:r>
              <a:rPr lang="ru-RU" sz="2000" dirty="0"/>
              <a:t>В Китае – 65%. 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2000" dirty="0"/>
              <a:t>Джон </a:t>
            </a:r>
            <a:r>
              <a:rPr lang="ru-RU" sz="2000" dirty="0" err="1"/>
              <a:t>Видмэр</a:t>
            </a:r>
            <a:r>
              <a:rPr lang="ru-RU" sz="2000" dirty="0"/>
              <a:t>:   «Культура, или вернее сказать — культ знаменитостей делает их важными персонами в нашем обществе. Однако обратной стороной их популярности является тот факт, что мы уже не смотрим на них как на людей и со скепсисом относимся к их словам и поступкам. Ведь их жизнь уже давно превратилась в затянутую мыльную оперу, спонсируемую компаниями, которые вкладывают в нее все больше и больше своих рекламных денег».</a:t>
            </a:r>
          </a:p>
        </p:txBody>
      </p:sp>
    </p:spTree>
    <p:extLst>
      <p:ext uri="{BB962C8B-B14F-4D97-AF65-F5344CB8AC3E}">
        <p14:creationId xmlns:p14="http://schemas.microsoft.com/office/powerpoint/2010/main" val="1079120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115616" y="188640"/>
            <a:ext cx="7344816" cy="523220"/>
          </a:xfrm>
        </p:spPr>
        <p:txBody>
          <a:bodyPr/>
          <a:lstStyle/>
          <a:p>
            <a:r>
              <a:rPr lang="ru-RU" sz="2800" b="1" i="1" dirty="0" smtClean="0"/>
              <a:t>Парадокс</a:t>
            </a:r>
            <a:endParaRPr lang="ru-RU" sz="2800" b="1" i="1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325214" y="692696"/>
            <a:ext cx="8568952" cy="62478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itchFamily="2" charset="2"/>
              <a:buChar char="Ø"/>
            </a:pPr>
            <a:r>
              <a:rPr lang="ru-RU" sz="1600" dirty="0"/>
              <a:t>В Китае наблюдается парадоксальная ситуация,  с точки зрения представителей европейских культур. Там 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1600" dirty="0"/>
              <a:t>22% респондентов не доверяют медицинским работникам, но при этом доверяют крупным корпорациям и их сотрудникам (68%).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1600" dirty="0"/>
              <a:t> Для сравнения: в США им доверяет всего лишь 26% опрошенных.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1600" dirty="0"/>
              <a:t> Качество медицинских услуг в Китае заметно разнится от места к месту.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1600" dirty="0"/>
              <a:t>На общественное мнение оказали воздействие неоднократные скандалы в медицинской сфере, например:</a:t>
            </a:r>
          </a:p>
          <a:p>
            <a:pPr marL="725488"/>
            <a:r>
              <a:rPr lang="ru-RU" sz="1600" dirty="0" smtClean="0"/>
              <a:t>• крупная </a:t>
            </a:r>
            <a:r>
              <a:rPr lang="ru-RU" sz="1600" dirty="0"/>
              <a:t>партия зараженной крови для переливаний, поступившая в больницы одной из провинций, </a:t>
            </a:r>
          </a:p>
          <a:p>
            <a:pPr marL="725488"/>
            <a:r>
              <a:rPr lang="ru-RU" sz="1600" dirty="0" smtClean="0"/>
              <a:t>• в </a:t>
            </a:r>
            <a:r>
              <a:rPr lang="ru-RU" sz="1600" dirty="0"/>
              <a:t>некоторых клиниках пациент должен доказать свою платежеспособность перед тем, как сможет получить лечение и т.п.  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1600" dirty="0"/>
              <a:t>Все это нанесло нанесли серьезный удар по имиджу системы здравоохранения этой страны, указывают авторы исследования.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1600" dirty="0"/>
              <a:t> Корпоративная культуры в Китае она развивается огромными темпами. И корпорации-лидеры, такие как </a:t>
            </a:r>
            <a:r>
              <a:rPr lang="ru-RU" sz="1600" dirty="0" err="1"/>
              <a:t>Lenovo</a:t>
            </a:r>
            <a:r>
              <a:rPr lang="ru-RU" sz="1600" dirty="0"/>
              <a:t> или </a:t>
            </a:r>
            <a:r>
              <a:rPr lang="ru-RU" sz="1600" dirty="0" err="1"/>
              <a:t>China</a:t>
            </a:r>
            <a:r>
              <a:rPr lang="ru-RU" sz="1600" dirty="0"/>
              <a:t> </a:t>
            </a:r>
            <a:r>
              <a:rPr lang="ru-RU" sz="1600" dirty="0" err="1"/>
              <a:t>Mobile</a:t>
            </a:r>
            <a:r>
              <a:rPr lang="ru-RU" sz="1600" dirty="0"/>
              <a:t>, которые смогли выйти на мировую арену, пользуются заметным уважением у населения. 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1600" dirty="0"/>
              <a:t>А те, кто смогли начать свой бизнес с нуля и добиться успеха, как например автомобилестроительная компания </a:t>
            </a:r>
            <a:r>
              <a:rPr lang="ru-RU" sz="1600" dirty="0" err="1"/>
              <a:t>Chery</a:t>
            </a:r>
            <a:r>
              <a:rPr lang="ru-RU" sz="1600" dirty="0"/>
              <a:t>, или портал </a:t>
            </a:r>
            <a:r>
              <a:rPr lang="ru-RU" sz="1600" dirty="0" err="1"/>
              <a:t>Alibaba</a:t>
            </a:r>
            <a:r>
              <a:rPr lang="ru-RU" sz="1600" dirty="0"/>
              <a:t> являются едва ли не национальными героями» — поясняет </a:t>
            </a:r>
            <a:r>
              <a:rPr lang="ru-RU" sz="1600" dirty="0" err="1"/>
              <a:t>Дэррил</a:t>
            </a:r>
            <a:r>
              <a:rPr lang="ru-RU" sz="1600" dirty="0"/>
              <a:t> </a:t>
            </a:r>
            <a:r>
              <a:rPr lang="ru-RU" sz="1600" dirty="0" err="1"/>
              <a:t>Эндрюс</a:t>
            </a:r>
            <a:r>
              <a:rPr lang="ru-RU" sz="1600" dirty="0"/>
              <a:t>, исполнительный директор </a:t>
            </a:r>
            <a:r>
              <a:rPr lang="ru-RU" sz="1600" dirty="0" err="1"/>
              <a:t>Synovate</a:t>
            </a:r>
            <a:r>
              <a:rPr lang="ru-RU" sz="1600" dirty="0"/>
              <a:t> в Китае.</a:t>
            </a:r>
          </a:p>
          <a:p>
            <a:pPr marL="342900" indent="-342900">
              <a:buFont typeface="Wingdings" pitchFamily="2" charset="2"/>
              <a:buChar char="Ø"/>
            </a:pPr>
            <a:r>
              <a:rPr lang="ru-RU" sz="1600" dirty="0"/>
              <a:t>Жители Китая доверяют юристам и адвокатам больше, чем кто-либо другой в мире: две трети респондентов в этой стране заявили о том, что считают представителей адвокатского сословия достойными всяческого доверия. А вот меньше всего доверия к юристам испытывают жители США — 32%.</a:t>
            </a:r>
            <a:endParaRPr lang="ru-RU" sz="1600" dirty="0"/>
          </a:p>
        </p:txBody>
      </p:sp>
    </p:spTree>
    <p:extLst>
      <p:ext uri="{BB962C8B-B14F-4D97-AF65-F5344CB8AC3E}">
        <p14:creationId xmlns:p14="http://schemas.microsoft.com/office/powerpoint/2010/main" val="22447460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937282" y="0"/>
            <a:ext cx="7344816" cy="523220"/>
          </a:xfrm>
        </p:spPr>
        <p:txBody>
          <a:bodyPr/>
          <a:lstStyle/>
          <a:p>
            <a:r>
              <a:rPr lang="ru-RU" sz="2800" b="1" i="1" dirty="0"/>
              <a:t>Платят мало/много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107504" y="476672"/>
            <a:ext cx="8786662" cy="61863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itchFamily="2" charset="2"/>
              <a:buChar char="Ø"/>
            </a:pPr>
            <a:r>
              <a:rPr lang="ru-RU" sz="2200" dirty="0"/>
              <a:t>Исследователи поставили перед  респондентами вопрос: </a:t>
            </a:r>
            <a:r>
              <a:rPr lang="ru-RU" sz="2200" b="1" dirty="0"/>
              <a:t>«Представителям какой профессии, по вашему мнению, платят меньше всего?»</a:t>
            </a:r>
            <a:r>
              <a:rPr lang="ru-RU" sz="2200" dirty="0"/>
              <a:t>. </a:t>
            </a:r>
          </a:p>
          <a:p>
            <a:pPr marL="722313" indent="-342900">
              <a:buFont typeface="Wingdings" pitchFamily="2" charset="2"/>
              <a:buChar char="ü"/>
            </a:pPr>
            <a:r>
              <a:rPr lang="ru-RU" sz="2200" dirty="0"/>
              <a:t>Оказалось, что меньше всего денег получают домработницы (27%), коммунальные техники (24%) и работники в области образования (14%).</a:t>
            </a:r>
          </a:p>
          <a:p>
            <a:pPr marL="722313" indent="-342900">
              <a:buFont typeface="Wingdings" pitchFamily="2" charset="2"/>
              <a:buChar char="ü"/>
            </a:pPr>
            <a:r>
              <a:rPr lang="ru-RU" sz="2200" dirty="0"/>
              <a:t>Жители Франции больше чем кто-либо другой в мире уверены, что врачам в их стране платят недостаточно. По крайней мере, об этом сообщили 15% французских респондентов.</a:t>
            </a:r>
          </a:p>
          <a:p>
            <a:pPr marL="342900" indent="-342900">
              <a:buFont typeface="Wingdings" pitchFamily="2" charset="2"/>
              <a:buChar char="Ø"/>
            </a:pPr>
            <a:endParaRPr lang="ru-RU" sz="2200" dirty="0"/>
          </a:p>
          <a:p>
            <a:pPr marL="342900" indent="-342900">
              <a:buFont typeface="Wingdings" pitchFamily="2" charset="2"/>
              <a:buChar char="Ø"/>
            </a:pPr>
            <a:r>
              <a:rPr lang="ru-RU" sz="2200" b="1" dirty="0"/>
              <a:t>Также исследователи поинтересовались у респондентов, у кого, по их мнению, слишком большие и при этом неоправданные доходы. </a:t>
            </a:r>
          </a:p>
          <a:p>
            <a:pPr marL="722313" indent="-342900">
              <a:buFont typeface="Wingdings" pitchFamily="2" charset="2"/>
              <a:buChar char="ü"/>
            </a:pPr>
            <a:r>
              <a:rPr lang="ru-RU" sz="2200" dirty="0"/>
              <a:t>Больше всего в глазах простых людей недостойны своих окладов лица, занимающие крупные должности в корпорациях (26%), те, кто работает в индустрии развлечений (16%) и члены адвокатского сословия (14%). Особенно недолюбливают корпоративных толстосумов и деятелей </a:t>
            </a:r>
            <a:r>
              <a:rPr lang="ru-RU" sz="2200" dirty="0" err="1"/>
              <a:t>шоубизнеса</a:t>
            </a:r>
            <a:r>
              <a:rPr lang="ru-RU" sz="2200" dirty="0"/>
              <a:t> в США (39% и 26% </a:t>
            </a:r>
            <a:r>
              <a:rPr lang="ru-RU" sz="2200" dirty="0" smtClean="0"/>
              <a:t>).</a:t>
            </a:r>
            <a:endParaRPr lang="ru-RU" sz="2200" dirty="0"/>
          </a:p>
        </p:txBody>
      </p:sp>
    </p:spTree>
    <p:extLst>
      <p:ext uri="{BB962C8B-B14F-4D97-AF65-F5344CB8AC3E}">
        <p14:creationId xmlns:p14="http://schemas.microsoft.com/office/powerpoint/2010/main" val="729383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4"/>
          <p:cNvSpPr/>
          <p:nvPr/>
        </p:nvSpPr>
        <p:spPr>
          <a:xfrm>
            <a:off x="539552" y="1196752"/>
            <a:ext cx="8354614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itchFamily="2" charset="2"/>
              <a:buChar char="Ø"/>
            </a:pPr>
            <a:r>
              <a:rPr lang="ru-RU" sz="3200" dirty="0"/>
              <a:t>Социологический опрос, проведенный  Институтом общественного мнения «</a:t>
            </a:r>
            <a:r>
              <a:rPr lang="ru-RU" sz="3200" dirty="0" err="1"/>
              <a:t>Квалитас</a:t>
            </a:r>
            <a:r>
              <a:rPr lang="ru-RU" sz="3200" dirty="0"/>
              <a:t>»  в марте 2013 года в городе Воронеже, дает возможность выявить отношение современного общества к представителям различных профессий</a:t>
            </a:r>
            <a:r>
              <a:rPr lang="ru-RU" sz="3200" dirty="0" smtClean="0"/>
              <a:t>.</a:t>
            </a:r>
          </a:p>
          <a:p>
            <a:pPr marL="285750" indent="-285750">
              <a:buFont typeface="Wingdings" pitchFamily="2" charset="2"/>
              <a:buChar char="Ø"/>
            </a:pPr>
            <a:r>
              <a:rPr lang="ru-RU" sz="3200" dirty="0" smtClean="0"/>
              <a:t>Опрошено 658 человек методом телефонного интервью.</a:t>
            </a:r>
            <a:r>
              <a:rPr lang="ru-RU" sz="3200" dirty="0"/>
              <a:t> </a:t>
            </a:r>
            <a:endParaRPr lang="ru-RU" sz="3200" dirty="0" smtClean="0"/>
          </a:p>
          <a:p>
            <a:pPr marL="285750" indent="-285750">
              <a:buFont typeface="Wingdings" pitchFamily="2" charset="2"/>
              <a:buChar char="Ø"/>
            </a:pPr>
            <a:r>
              <a:rPr lang="ru-RU" sz="3200" dirty="0" smtClean="0"/>
              <a:t>Выборка </a:t>
            </a:r>
            <a:r>
              <a:rPr lang="ru-RU" sz="3200" dirty="0"/>
              <a:t>репрезентативна для населения г. Воронежа старше 18 лет по полу и возрасту. </a:t>
            </a:r>
            <a:r>
              <a:rPr lang="ru-RU" sz="3200" dirty="0" smtClean="0"/>
              <a:t> 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11146871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GreenWave_BusDesignSlides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item1.xml><?xml version="1.0" encoding="utf-8"?>
<?mso-contentType ?>
<FormTemplates xmlns="http://schemas.microsoft.com/sharepoint/v3/contenttype/forms">
  <Display>DocumentLibraryForm</Display>
  <Edit>AssetEditForm</Edit>
  <New>DocumentLibraryForm</New>
</FormTemplates>
</file>

<file path=customXml/itemProps1.xml><?xml version="1.0" encoding="utf-8"?>
<ds:datastoreItem xmlns:ds="http://schemas.openxmlformats.org/officeDocument/2006/customXml" ds:itemID="{1406B6EB-8CCB-429C-9D3B-EA09378A3972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GreenWave_BusDesignSlides</Template>
  <TotalTime>120</TotalTime>
  <Words>2512</Words>
  <Application>Microsoft Office PowerPoint</Application>
  <PresentationFormat>Экран (4:3)</PresentationFormat>
  <Paragraphs>238</Paragraphs>
  <Slides>25</Slides>
  <Notes>25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25</vt:i4>
      </vt:variant>
    </vt:vector>
  </HeadingPairs>
  <TitlesOfParts>
    <vt:vector size="26" baseType="lpstr">
      <vt:lpstr>GreenWave_BusDesignSlides</vt:lpstr>
      <vt:lpstr>САМАЯ УВАЖАЕМАЯ ПРОФЕССИЯ</vt:lpstr>
      <vt:lpstr>Что сегодня делает профессию самой уважаемой в глазах людей? </vt:lpstr>
      <vt:lpstr>В Бразилии </vt:lpstr>
      <vt:lpstr>В Соединенных Штатах Америки </vt:lpstr>
      <vt:lpstr>Доверяют</vt:lpstr>
      <vt:lpstr>Не доверяют</vt:lpstr>
      <vt:lpstr>Парадокс</vt:lpstr>
      <vt:lpstr>Платят мало/много</vt:lpstr>
      <vt:lpstr>Презентация PowerPoint</vt:lpstr>
      <vt:lpstr>Презентация PowerPoint</vt:lpstr>
      <vt:lpstr>Насколько Вы доверяете представителям профессии ученый? </vt:lpstr>
      <vt:lpstr>«Как выглядит сегодняшний ученый в глазах общества? Какие характеристики ему свойственны в большей степени, с Вашей точки зрения?»</vt:lpstr>
      <vt:lpstr>Насколько Вы доверяете представителям профессии учитель?</vt:lpstr>
      <vt:lpstr>Насколько Вы доверяете представителям профессии военнослужащий?</vt:lpstr>
      <vt:lpstr>Насколько Вы доверяете представителям профессии священнослужитель?</vt:lpstr>
      <vt:lpstr>Насколько Вы доверяете представителям профессии врач?</vt:lpstr>
      <vt:lpstr>Насколько Вы доверяете представителям профессии предприниматель?</vt:lpstr>
      <vt:lpstr>Насколько Вы доверяете представителям профессии полицейский?</vt:lpstr>
      <vt:lpstr>Насколько Вы доверяете представителям профессии работник государственной администрации?</vt:lpstr>
      <vt:lpstr>Насколько Вы доверяете представителям профессии журналист?</vt:lpstr>
      <vt:lpstr>Насколько Вы доверяете представителям профессии политик?</vt:lpstr>
      <vt:lpstr>Насколько Вы доверяете представителям этих профессий?</vt:lpstr>
      <vt:lpstr>Презентация PowerPoint</vt:lpstr>
      <vt:lpstr>Презентация PowerPoint</vt:lpstr>
      <vt:lpstr>Спасибо за внимание!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 каким из двух суждений Вы скорее согласитесь?</dc:title>
  <dc:creator>Yuri Mitrofanov</dc:creator>
  <cp:lastModifiedBy>nelly nelly</cp:lastModifiedBy>
  <cp:revision>40</cp:revision>
  <dcterms:created xsi:type="dcterms:W3CDTF">2012-10-11T07:44:09Z</dcterms:created>
  <dcterms:modified xsi:type="dcterms:W3CDTF">2013-04-12T13:10:54Z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TC103853789990</vt:lpwstr>
  </property>
</Properties>
</file>

<file path=docProps/thumbnail.jpeg>
</file>